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'[10А.xlsx]Лист1'!$V$3</c:f>
              <c:strCache>
                <c:ptCount val="1"/>
                <c:pt idx="0">
                  <c:v>низкая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'[10А.xlsx]Лист1'!$W$3</c:f>
              <c:numCache>
                <c:formatCode>0.0%</c:formatCode>
                <c:ptCount val="1"/>
                <c:pt idx="0">
                  <c:v>0.1111111111111111</c:v>
                </c:pt>
              </c:numCache>
            </c:numRef>
          </c:val>
        </c:ser>
        <c:ser>
          <c:idx val="1"/>
          <c:order val="1"/>
          <c:tx>
            <c:strRef>
              <c:f>'[10А.xlsx]Лист1'!$V$4</c:f>
              <c:strCache>
                <c:ptCount val="1"/>
                <c:pt idx="0">
                  <c:v>средняя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'[10А.xlsx]Лист1'!$W$4</c:f>
              <c:numCache>
                <c:formatCode>0.0%</c:formatCode>
                <c:ptCount val="1"/>
                <c:pt idx="0">
                  <c:v>0.44444444444444442</c:v>
                </c:pt>
              </c:numCache>
            </c:numRef>
          </c:val>
        </c:ser>
        <c:ser>
          <c:idx val="2"/>
          <c:order val="2"/>
          <c:tx>
            <c:strRef>
              <c:f>'[10А.xlsx]Лист1'!$V$5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'[10А.xlsx]Лист1'!$W$5</c:f>
              <c:numCache>
                <c:formatCode>0.0%</c:formatCode>
                <c:ptCount val="1"/>
                <c:pt idx="0">
                  <c:v>0.44444444444444442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731584"/>
        <c:axId val="86598208"/>
        <c:axId val="0"/>
      </c:bar3DChart>
      <c:catAx>
        <c:axId val="89731584"/>
        <c:scaling>
          <c:orientation val="minMax"/>
        </c:scaling>
        <c:delete val="1"/>
        <c:axPos val="b"/>
        <c:majorTickMark val="out"/>
        <c:minorTickMark val="none"/>
        <c:tickLblPos val="nextTo"/>
        <c:crossAx val="86598208"/>
        <c:crosses val="autoZero"/>
        <c:auto val="1"/>
        <c:lblAlgn val="ctr"/>
        <c:lblOffset val="100"/>
        <c:noMultiLvlLbl val="0"/>
      </c:catAx>
      <c:valAx>
        <c:axId val="86598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9731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'[10Б.xlsx]Лист1'!$V$3</c:f>
              <c:strCache>
                <c:ptCount val="1"/>
                <c:pt idx="0">
                  <c:v>низкая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'[10Б.xlsx]Лист1'!$W$3</c:f>
              <c:numCache>
                <c:formatCode>0.0%</c:formatCode>
                <c:ptCount val="1"/>
                <c:pt idx="0">
                  <c:v>0.36363636363636365</c:v>
                </c:pt>
              </c:numCache>
            </c:numRef>
          </c:val>
        </c:ser>
        <c:ser>
          <c:idx val="1"/>
          <c:order val="1"/>
          <c:tx>
            <c:strRef>
              <c:f>'[10Б.xlsx]Лист1'!$V$4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'[10Б.xlsx]Лист1'!$W$4</c:f>
            </c:numRef>
          </c:val>
        </c:ser>
        <c:ser>
          <c:idx val="2"/>
          <c:order val="2"/>
          <c:tx>
            <c:strRef>
              <c:f>'[10Б.xlsx]Лист1'!$V$5</c:f>
              <c:strCache>
                <c:ptCount val="1"/>
                <c:pt idx="0">
                  <c:v>высокая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'[10Б.xlsx]Лист1'!$W$5</c:f>
            </c:numRef>
          </c:val>
        </c:ser>
        <c:ser>
          <c:idx val="3"/>
          <c:order val="3"/>
          <c:tx>
            <c:strRef>
              <c:f>'[10Б.xlsx]Лист1'!$V$6</c:f>
              <c:strCache>
                <c:ptCount val="1"/>
                <c:pt idx="0">
                  <c:v>средняя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'[10Б.xlsx]Лист1'!$W$6</c:f>
              <c:numCache>
                <c:formatCode>0.0%</c:formatCode>
                <c:ptCount val="1"/>
                <c:pt idx="0">
                  <c:v>0.45454545454545453</c:v>
                </c:pt>
              </c:numCache>
            </c:numRef>
          </c:val>
        </c:ser>
        <c:ser>
          <c:idx val="4"/>
          <c:order val="4"/>
          <c:tx>
            <c:strRef>
              <c:f>'[10Б.xlsx]Лист1'!$V$7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'[10Б.xlsx]Лист1'!$W$7</c:f>
              <c:numCache>
                <c:formatCode>0.0%</c:formatCode>
                <c:ptCount val="1"/>
                <c:pt idx="0">
                  <c:v>0.18181818181818182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689792"/>
        <c:axId val="79887680"/>
        <c:axId val="0"/>
      </c:bar3DChart>
      <c:catAx>
        <c:axId val="86689792"/>
        <c:scaling>
          <c:orientation val="minMax"/>
        </c:scaling>
        <c:delete val="1"/>
        <c:axPos val="b"/>
        <c:majorTickMark val="out"/>
        <c:minorTickMark val="none"/>
        <c:tickLblPos val="nextTo"/>
        <c:crossAx val="79887680"/>
        <c:crosses val="autoZero"/>
        <c:auto val="1"/>
        <c:lblAlgn val="ctr"/>
        <c:lblOffset val="100"/>
        <c:noMultiLvlLbl val="0"/>
      </c:catAx>
      <c:valAx>
        <c:axId val="79887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68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931241729857838"/>
          <c:y val="0"/>
          <c:w val="0.76068758270142167"/>
          <c:h val="0.80829379933202783"/>
        </c:manualLayout>
      </c:layout>
      <c:pie3DChart>
        <c:varyColors val="1"/>
        <c:ser>
          <c:idx val="0"/>
          <c:order val="0"/>
          <c:explosion val="27"/>
          <c:dPt>
            <c:idx val="4"/>
            <c:bubble3D val="0"/>
            <c:explosion val="19"/>
          </c:dPt>
          <c:dPt>
            <c:idx val="5"/>
            <c:bubble3D val="0"/>
            <c:explosion val="22"/>
          </c:dPt>
          <c:dLbls>
            <c:dLbl>
              <c:idx val="0"/>
              <c:layout>
                <c:manualLayout>
                  <c:x val="-6.2622394368196624E-2"/>
                  <c:y val="1.7361158148519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7248281480857175E-2"/>
                  <c:y val="1.7516880840400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4877529572065426E-2"/>
                  <c:y val="-0.16397715068696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06522774608696E-2"/>
                  <c:y val="-0.22516664815020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173709945382828"/>
                  <c:y val="-1.6209618684343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6525175363656916E-2"/>
                  <c:y val="5.2256230789171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913136516091243E-2"/>
                  <c:y val="7.1341180914840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'[10А.xlsx]Лист1'!$AA$23:$AA$29</c:f>
              <c:strCache>
                <c:ptCount val="7"/>
                <c:pt idx="0">
                  <c:v>познавательная</c:v>
                </c:pt>
                <c:pt idx="1">
                  <c:v>коммуникативная</c:v>
                </c:pt>
                <c:pt idx="2">
                  <c:v>эмоциональная</c:v>
                </c:pt>
                <c:pt idx="3">
                  <c:v>саморазвитие</c:v>
                </c:pt>
                <c:pt idx="4">
                  <c:v>позиция школьника</c:v>
                </c:pt>
                <c:pt idx="5">
                  <c:v>достижения</c:v>
                </c:pt>
                <c:pt idx="6">
                  <c:v>внешняя</c:v>
                </c:pt>
              </c:strCache>
            </c:strRef>
          </c:cat>
          <c:val>
            <c:numRef>
              <c:f>'[10А.xlsx]Лист1'!$AC$23:$AC$29</c:f>
              <c:numCache>
                <c:formatCode>0%</c:formatCode>
                <c:ptCount val="7"/>
                <c:pt idx="0">
                  <c:v>0.12</c:v>
                </c:pt>
                <c:pt idx="1">
                  <c:v>0.16</c:v>
                </c:pt>
                <c:pt idx="2">
                  <c:v>0.12</c:v>
                </c:pt>
                <c:pt idx="3">
                  <c:v>0.28000000000000003</c:v>
                </c:pt>
                <c:pt idx="4">
                  <c:v>0.16</c:v>
                </c:pt>
                <c:pt idx="5">
                  <c:v>0.08</c:v>
                </c:pt>
                <c:pt idx="6">
                  <c:v>0.08</c:v>
                </c:pt>
              </c:numCache>
            </c:numRef>
          </c:val>
        </c:ser>
        <c:ser>
          <c:idx val="2"/>
          <c:order val="2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'[10А.xlsx]Лист1'!$AA$23:$AA$29</c:f>
              <c:strCache>
                <c:ptCount val="7"/>
                <c:pt idx="0">
                  <c:v>познавательная</c:v>
                </c:pt>
                <c:pt idx="1">
                  <c:v>коммуникативная</c:v>
                </c:pt>
                <c:pt idx="2">
                  <c:v>эмоциональная</c:v>
                </c:pt>
                <c:pt idx="3">
                  <c:v>саморазвитие</c:v>
                </c:pt>
                <c:pt idx="4">
                  <c:v>позиция школьника</c:v>
                </c:pt>
                <c:pt idx="5">
                  <c:v>достижения</c:v>
                </c:pt>
                <c:pt idx="6">
                  <c:v>внешняя</c:v>
                </c:pt>
              </c:strCache>
            </c:strRef>
          </c:cat>
          <c:val>
            <c:numRef>
              <c:f>'[10А.xlsx]Лист1'!$AE$23:$AE$29</c:f>
              <c:numCache>
                <c:formatCode>General</c:formatCode>
                <c:ptCount val="7"/>
                <c:pt idx="1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'[10А.xlsx]Лист1'!$AA$23:$AA$29</c:f>
              <c:strCache>
                <c:ptCount val="7"/>
                <c:pt idx="0">
                  <c:v>познавательная</c:v>
                </c:pt>
                <c:pt idx="1">
                  <c:v>коммуникативная</c:v>
                </c:pt>
                <c:pt idx="2">
                  <c:v>эмоциональная</c:v>
                </c:pt>
                <c:pt idx="3">
                  <c:v>саморазвитие</c:v>
                </c:pt>
                <c:pt idx="4">
                  <c:v>позиция школьника</c:v>
                </c:pt>
                <c:pt idx="5">
                  <c:v>достижения</c:v>
                </c:pt>
                <c:pt idx="6">
                  <c:v>внешняя</c:v>
                </c:pt>
              </c:strCache>
            </c:strRef>
          </c:cat>
          <c:val>
            <c:numRef>
              <c:f>'[10А.xlsx]Лист1'!$AD$23:$AD$29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l"/>
      <c:layout/>
      <c:overlay val="0"/>
      <c:txPr>
        <a:bodyPr/>
        <a:lstStyle/>
        <a:p>
          <a:pPr>
            <a:defRPr sz="1300"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72E-2"/>
          <c:y val="0"/>
          <c:w val="0.94972353455818137"/>
          <c:h val="1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13"/>
          </c:dPt>
          <c:dPt>
            <c:idx val="1"/>
            <c:bubble3D val="0"/>
            <c:explosion val="15"/>
          </c:dPt>
          <c:dPt>
            <c:idx val="2"/>
            <c:bubble3D val="0"/>
            <c:explosion val="16"/>
          </c:dPt>
          <c:dPt>
            <c:idx val="3"/>
            <c:bubble3D val="0"/>
            <c:explosion val="21"/>
          </c:dPt>
          <c:dPt>
            <c:idx val="4"/>
            <c:bubble3D val="0"/>
            <c:explosion val="12"/>
          </c:dPt>
          <c:dPt>
            <c:idx val="5"/>
            <c:bubble3D val="0"/>
            <c:explosion val="11"/>
          </c:dPt>
          <c:dPt>
            <c:idx val="6"/>
            <c:bubble3D val="0"/>
            <c:explosion val="17"/>
          </c:dPt>
          <c:dLbls>
            <c:dLbl>
              <c:idx val="0"/>
              <c:layout>
                <c:manualLayout>
                  <c:x val="-7.471580637173221E-2"/>
                  <c:y val="7.4140439524638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251397922108517E-2"/>
                  <c:y val="4.49298458919915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1822435712709158E-2"/>
                  <c:y val="-0.16249627597603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983871709048357E-2"/>
                  <c:y val="-0.261509169615432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8624214315959627E-2"/>
                  <c:y val="-0.22408961937223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323794533017914E-2"/>
                  <c:y val="-0.17874478868912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428607977675887E-2"/>
                  <c:y val="5.8755652619328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'[10Б.xlsx]Лист1'!$B$27:$B$33</c:f>
              <c:strCache>
                <c:ptCount val="7"/>
                <c:pt idx="0">
                  <c:v>познавательная</c:v>
                </c:pt>
                <c:pt idx="1">
                  <c:v>коммуникативная</c:v>
                </c:pt>
                <c:pt idx="2">
                  <c:v>эмоциональная</c:v>
                </c:pt>
                <c:pt idx="3">
                  <c:v>саморазвитие</c:v>
                </c:pt>
                <c:pt idx="4">
                  <c:v>позиция школьника</c:v>
                </c:pt>
                <c:pt idx="5">
                  <c:v>достижения</c:v>
                </c:pt>
                <c:pt idx="6">
                  <c:v>внешняя</c:v>
                </c:pt>
              </c:strCache>
            </c:strRef>
          </c:cat>
          <c:val>
            <c:numRef>
              <c:f>'[10Б.xlsx]Лист1'!$D$27:$D$33</c:f>
              <c:numCache>
                <c:formatCode>0%</c:formatCode>
                <c:ptCount val="7"/>
                <c:pt idx="0">
                  <c:v>0.17391304347826086</c:v>
                </c:pt>
                <c:pt idx="1">
                  <c:v>0.13043478260869565</c:v>
                </c:pt>
                <c:pt idx="2">
                  <c:v>4.3478260869565216E-2</c:v>
                </c:pt>
                <c:pt idx="3">
                  <c:v>0.17391304347826086</c:v>
                </c:pt>
                <c:pt idx="4">
                  <c:v>8.6956521739130432E-2</c:v>
                </c:pt>
                <c:pt idx="5">
                  <c:v>0.13043478260869565</c:v>
                </c:pt>
                <c:pt idx="6">
                  <c:v>0.2608695652173913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'[10А.xlsx]Лист1'!$H$2</c:f>
              <c:strCache>
                <c:ptCount val="1"/>
                <c:pt idx="0">
                  <c:v>адаптивность</c:v>
                </c:pt>
              </c:strCache>
            </c:strRef>
          </c:tx>
          <c:invertIfNegative val="0"/>
          <c:val>
            <c:numRef>
              <c:f>'[10А.xlsx]Лист1'!$H$21</c:f>
              <c:numCache>
                <c:formatCode>0%</c:formatCode>
                <c:ptCount val="1"/>
                <c:pt idx="0">
                  <c:v>0.58013576479387563</c:v>
                </c:pt>
              </c:numCache>
            </c:numRef>
          </c:val>
        </c:ser>
        <c:ser>
          <c:idx val="1"/>
          <c:order val="1"/>
          <c:tx>
            <c:strRef>
              <c:f>'[10А.xlsx]Лист1'!$I$2</c:f>
              <c:strCache>
                <c:ptCount val="1"/>
                <c:pt idx="0">
                  <c:v>приятие себя</c:v>
                </c:pt>
              </c:strCache>
            </c:strRef>
          </c:tx>
          <c:invertIfNegative val="0"/>
          <c:val>
            <c:numRef>
              <c:f>'[10А.xlsx]Лист1'!$I$21</c:f>
              <c:numCache>
                <c:formatCode>0%</c:formatCode>
                <c:ptCount val="1"/>
                <c:pt idx="0">
                  <c:v>0.63085613136971186</c:v>
                </c:pt>
              </c:numCache>
            </c:numRef>
          </c:val>
        </c:ser>
        <c:ser>
          <c:idx val="2"/>
          <c:order val="2"/>
          <c:tx>
            <c:strRef>
              <c:f>'[10А.xlsx]Лист1'!$J$2</c:f>
              <c:strCache>
                <c:ptCount val="1"/>
                <c:pt idx="0">
                  <c:v>приятие других</c:v>
                </c:pt>
              </c:strCache>
            </c:strRef>
          </c:tx>
          <c:invertIfNegative val="0"/>
          <c:val>
            <c:numRef>
              <c:f>'[10А.xlsx]Лист1'!$J$21</c:f>
              <c:numCache>
                <c:formatCode>0%</c:formatCode>
                <c:ptCount val="1"/>
                <c:pt idx="0">
                  <c:v>0.57766900840562407</c:v>
                </c:pt>
              </c:numCache>
            </c:numRef>
          </c:val>
        </c:ser>
        <c:ser>
          <c:idx val="3"/>
          <c:order val="3"/>
          <c:tx>
            <c:strRef>
              <c:f>'[10А.xlsx]Лист1'!$K$2</c:f>
              <c:strCache>
                <c:ptCount val="1"/>
                <c:pt idx="0">
                  <c:v>эмоциональный комфорт</c:v>
                </c:pt>
              </c:strCache>
            </c:strRef>
          </c:tx>
          <c:invertIfNegative val="0"/>
          <c:val>
            <c:numRef>
              <c:f>'[10А.xlsx]Лист1'!$K$21</c:f>
              <c:numCache>
                <c:formatCode>0%</c:formatCode>
                <c:ptCount val="1"/>
                <c:pt idx="0">
                  <c:v>0.60150856859190194</c:v>
                </c:pt>
              </c:numCache>
            </c:numRef>
          </c:val>
        </c:ser>
        <c:ser>
          <c:idx val="4"/>
          <c:order val="4"/>
          <c:tx>
            <c:strRef>
              <c:f>'[10А.xlsx]Лист1'!$L$2</c:f>
              <c:strCache>
                <c:ptCount val="1"/>
                <c:pt idx="0">
                  <c:v>внутренний контроль</c:v>
                </c:pt>
              </c:strCache>
            </c:strRef>
          </c:tx>
          <c:invertIfNegative val="0"/>
          <c:val>
            <c:numRef>
              <c:f>'[10А.xlsx]Лист1'!$L$21</c:f>
              <c:numCache>
                <c:formatCode>0%</c:formatCode>
                <c:ptCount val="1"/>
                <c:pt idx="0">
                  <c:v>0.67861632648517356</c:v>
                </c:pt>
              </c:numCache>
            </c:numRef>
          </c:val>
        </c:ser>
        <c:ser>
          <c:idx val="5"/>
          <c:order val="5"/>
          <c:tx>
            <c:strRef>
              <c:f>'[10А.xlsx]Лист1'!$M$2</c:f>
              <c:strCache>
                <c:ptCount val="1"/>
                <c:pt idx="0">
                  <c:v>доминирование</c:v>
                </c:pt>
              </c:strCache>
            </c:strRef>
          </c:tx>
          <c:invertIfNegative val="0"/>
          <c:val>
            <c:numRef>
              <c:f>'[10А.xlsx]Лист1'!$M$21</c:f>
              <c:numCache>
                <c:formatCode>0%</c:formatCode>
                <c:ptCount val="1"/>
                <c:pt idx="0">
                  <c:v>0.4422286850296529</c:v>
                </c:pt>
              </c:numCache>
            </c:numRef>
          </c:val>
        </c:ser>
        <c:ser>
          <c:idx val="6"/>
          <c:order val="6"/>
          <c:tx>
            <c:strRef>
              <c:f>'[10А.xlsx]Лист1'!$N$2</c:f>
              <c:strCache>
                <c:ptCount val="1"/>
                <c:pt idx="0">
                  <c:v>эскапизм</c:v>
                </c:pt>
              </c:strCache>
            </c:strRef>
          </c:tx>
          <c:invertIfNegative val="0"/>
          <c:val>
            <c:numRef>
              <c:f>'[10А.xlsx]Лист1'!$N$21</c:f>
              <c:numCache>
                <c:formatCode>0%</c:formatCode>
                <c:ptCount val="1"/>
                <c:pt idx="0">
                  <c:v>0.67999999999999994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893184"/>
        <c:axId val="45051264"/>
        <c:axId val="0"/>
      </c:bar3DChart>
      <c:catAx>
        <c:axId val="44893184"/>
        <c:scaling>
          <c:orientation val="minMax"/>
        </c:scaling>
        <c:delete val="1"/>
        <c:axPos val="b"/>
        <c:majorTickMark val="out"/>
        <c:minorTickMark val="none"/>
        <c:tickLblPos val="nextTo"/>
        <c:crossAx val="45051264"/>
        <c:crosses val="autoZero"/>
        <c:auto val="1"/>
        <c:lblAlgn val="ctr"/>
        <c:lblOffset val="100"/>
        <c:noMultiLvlLbl val="0"/>
      </c:catAx>
      <c:valAx>
        <c:axId val="45051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489318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1895588578736307E-2"/>
          <c:y val="0.33661927675707198"/>
          <c:w val="0.25074807953371792"/>
          <c:h val="0.58602034120734903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Лист1!$H$2</c:f>
              <c:strCache>
                <c:ptCount val="1"/>
                <c:pt idx="0">
                  <c:v>адаптивность</c:v>
                </c:pt>
              </c:strCache>
            </c:strRef>
          </c:tx>
          <c:invertIfNegative val="0"/>
          <c:val>
            <c:numRef>
              <c:f>Лист1!$H$24</c:f>
              <c:numCache>
                <c:formatCode>0%</c:formatCode>
                <c:ptCount val="1"/>
                <c:pt idx="0">
                  <c:v>0.54590103482422458</c:v>
                </c:pt>
              </c:numCache>
            </c:numRef>
          </c:val>
        </c:ser>
        <c:ser>
          <c:idx val="1"/>
          <c:order val="1"/>
          <c:tx>
            <c:strRef>
              <c:f>Лист1!$I$2</c:f>
              <c:strCache>
                <c:ptCount val="1"/>
                <c:pt idx="0">
                  <c:v>приятие себя</c:v>
                </c:pt>
              </c:strCache>
            </c:strRef>
          </c:tx>
          <c:invertIfNegative val="0"/>
          <c:val>
            <c:numRef>
              <c:f>Лист1!$I$24</c:f>
              <c:numCache>
                <c:formatCode>0%</c:formatCode>
                <c:ptCount val="1"/>
                <c:pt idx="0">
                  <c:v>0.66570395471707067</c:v>
                </c:pt>
              </c:numCache>
            </c:numRef>
          </c:val>
        </c:ser>
        <c:ser>
          <c:idx val="2"/>
          <c:order val="2"/>
          <c:tx>
            <c:strRef>
              <c:f>Лист1!$J$2</c:f>
              <c:strCache>
                <c:ptCount val="1"/>
                <c:pt idx="0">
                  <c:v>приятие других</c:v>
                </c:pt>
              </c:strCache>
            </c:strRef>
          </c:tx>
          <c:invertIfNegative val="0"/>
          <c:val>
            <c:numRef>
              <c:f>Лист1!$J$24</c:f>
              <c:numCache>
                <c:formatCode>0%</c:formatCode>
                <c:ptCount val="1"/>
                <c:pt idx="0">
                  <c:v>0.54896457421491984</c:v>
                </c:pt>
              </c:numCache>
            </c:numRef>
          </c:val>
        </c:ser>
        <c:ser>
          <c:idx val="3"/>
          <c:order val="3"/>
          <c:tx>
            <c:strRef>
              <c:f>Лист1!$K$2</c:f>
              <c:strCache>
                <c:ptCount val="1"/>
                <c:pt idx="0">
                  <c:v>эмоциональный комфорт</c:v>
                </c:pt>
              </c:strCache>
            </c:strRef>
          </c:tx>
          <c:invertIfNegative val="0"/>
          <c:val>
            <c:numRef>
              <c:f>Лист1!$K$24</c:f>
              <c:numCache>
                <c:formatCode>0%</c:formatCode>
                <c:ptCount val="1"/>
                <c:pt idx="0">
                  <c:v>0.52244699771762282</c:v>
                </c:pt>
              </c:numCache>
            </c:numRef>
          </c:val>
        </c:ser>
        <c:ser>
          <c:idx val="4"/>
          <c:order val="4"/>
          <c:tx>
            <c:strRef>
              <c:f>Лист1!$L$2</c:f>
              <c:strCache>
                <c:ptCount val="1"/>
                <c:pt idx="0">
                  <c:v>внутренний контроль</c:v>
                </c:pt>
              </c:strCache>
            </c:strRef>
          </c:tx>
          <c:invertIfNegative val="0"/>
          <c:val>
            <c:numRef>
              <c:f>Лист1!$L$24</c:f>
              <c:numCache>
                <c:formatCode>0%</c:formatCode>
                <c:ptCount val="1"/>
                <c:pt idx="0">
                  <c:v>0.61484234702784035</c:v>
                </c:pt>
              </c:numCache>
            </c:numRef>
          </c:val>
        </c:ser>
        <c:ser>
          <c:idx val="5"/>
          <c:order val="5"/>
          <c:tx>
            <c:strRef>
              <c:f>Лист1!$M$2</c:f>
              <c:strCache>
                <c:ptCount val="1"/>
                <c:pt idx="0">
                  <c:v>доминирование</c:v>
                </c:pt>
              </c:strCache>
            </c:strRef>
          </c:tx>
          <c:invertIfNegative val="0"/>
          <c:val>
            <c:numRef>
              <c:f>Лист1!$M$24</c:f>
              <c:numCache>
                <c:formatCode>0%</c:formatCode>
                <c:ptCount val="1"/>
                <c:pt idx="0">
                  <c:v>0.43375197410911692</c:v>
                </c:pt>
              </c:numCache>
            </c:numRef>
          </c:val>
        </c:ser>
        <c:ser>
          <c:idx val="6"/>
          <c:order val="6"/>
          <c:tx>
            <c:strRef>
              <c:f>Лист1!$N$2</c:f>
              <c:strCache>
                <c:ptCount val="1"/>
                <c:pt idx="0">
                  <c:v>эскапизм</c:v>
                </c:pt>
              </c:strCache>
            </c:strRef>
          </c:tx>
          <c:invertIfNegative val="0"/>
          <c:val>
            <c:numRef>
              <c:f>Лист1!$N$24</c:f>
              <c:numCache>
                <c:formatCode>0%</c:formatCode>
                <c:ptCount val="1"/>
                <c:pt idx="0">
                  <c:v>0.64799999999999991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793152"/>
        <c:axId val="131311872"/>
        <c:axId val="0"/>
      </c:bar3DChart>
      <c:catAx>
        <c:axId val="47793152"/>
        <c:scaling>
          <c:orientation val="minMax"/>
        </c:scaling>
        <c:delete val="1"/>
        <c:axPos val="b"/>
        <c:majorTickMark val="out"/>
        <c:minorTickMark val="none"/>
        <c:tickLblPos val="nextTo"/>
        <c:crossAx val="131311872"/>
        <c:crosses val="autoZero"/>
        <c:auto val="1"/>
        <c:lblAlgn val="ctr"/>
        <c:lblOffset val="100"/>
        <c:noMultiLvlLbl val="0"/>
      </c:catAx>
      <c:valAx>
        <c:axId val="131311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77931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DFF675-A991-4AF4-9D4F-C9FE652D92B2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A5AA17-B9D3-41BD-B364-49242C5B216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МБОУ «Школа-гимназия №1»</a:t>
            </a:r>
            <a:br>
              <a:rPr lang="ru-RU" dirty="0" smtClean="0"/>
            </a:br>
            <a:r>
              <a:rPr lang="ru-RU" dirty="0" smtClean="0"/>
              <a:t>городского округа Судак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59632" y="2132856"/>
            <a:ext cx="7498080" cy="252028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5400" dirty="0" smtClean="0">
                <a:solidFill>
                  <a:schemeClr val="accent3">
                    <a:lumMod val="75000"/>
                  </a:schemeClr>
                </a:solidFill>
              </a:rPr>
              <a:t>АДАПТАЦИЯ 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</a:rPr>
              <a:t>обучающихся </a:t>
            </a:r>
          </a:p>
          <a:p>
            <a:pPr marL="82296" indent="0" algn="ctr">
              <a:buNone/>
            </a:pP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</a:rPr>
              <a:t>10-х классов</a:t>
            </a:r>
            <a:endParaRPr lang="ru-RU" sz="5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259632" y="5301208"/>
            <a:ext cx="7674056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 smtClean="0"/>
              <a:t>2017-2018 учебный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52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8388424" cy="634082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Самооценка обучающихся 10-А и 10-Б классов</a:t>
            </a:r>
            <a:endParaRPr lang="ru-RU" sz="30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406423"/>
              </p:ext>
            </p:extLst>
          </p:nvPr>
        </p:nvGraphicFramePr>
        <p:xfrm>
          <a:off x="4355976" y="1283299"/>
          <a:ext cx="4572000" cy="2493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949607"/>
              </p:ext>
            </p:extLst>
          </p:nvPr>
        </p:nvGraphicFramePr>
        <p:xfrm>
          <a:off x="1259632" y="4149080"/>
          <a:ext cx="4572000" cy="256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470509" y="980728"/>
            <a:ext cx="1571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57734" y="3855228"/>
            <a:ext cx="154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10-Б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35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83568" y="274638"/>
            <a:ext cx="8460432" cy="634082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Мотивация обучающихся 10-А и 10-Б классов</a:t>
            </a:r>
            <a:endParaRPr lang="ru-RU" sz="3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70509" y="3068960"/>
            <a:ext cx="1571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5733256"/>
            <a:ext cx="154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10-Б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982292"/>
              </p:ext>
            </p:extLst>
          </p:nvPr>
        </p:nvGraphicFramePr>
        <p:xfrm>
          <a:off x="2267744" y="980728"/>
          <a:ext cx="626469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789167"/>
              </p:ext>
            </p:extLst>
          </p:nvPr>
        </p:nvGraphicFramePr>
        <p:xfrm>
          <a:off x="755576" y="3429000"/>
          <a:ext cx="5544615" cy="3229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786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07504" y="274638"/>
            <a:ext cx="903649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/>
              <a:t>Социально-психологическая адаптация </a:t>
            </a:r>
            <a:br>
              <a:rPr lang="ru-RU" sz="3000" dirty="0" smtClean="0"/>
            </a:br>
            <a:r>
              <a:rPr lang="ru-RU" sz="3000" dirty="0" smtClean="0"/>
              <a:t>обучающихся </a:t>
            </a:r>
            <a:r>
              <a:rPr lang="ru-RU" sz="3000" dirty="0" smtClean="0"/>
              <a:t>10-А и 10-Б классов</a:t>
            </a:r>
            <a:endParaRPr lang="ru-RU" sz="3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89509" y="692696"/>
            <a:ext cx="1571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5733256"/>
            <a:ext cx="154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10-Б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1773771"/>
              </p:ext>
            </p:extLst>
          </p:nvPr>
        </p:nvGraphicFramePr>
        <p:xfrm>
          <a:off x="2623124" y="1340768"/>
          <a:ext cx="64057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080928"/>
              </p:ext>
            </p:extLst>
          </p:nvPr>
        </p:nvGraphicFramePr>
        <p:xfrm>
          <a:off x="1187624" y="39133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5845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63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МБОУ «Школа-гимназия №1» городского округа Судак</vt:lpstr>
      <vt:lpstr>Самооценка обучающихся 10-А и 10-Б классов</vt:lpstr>
      <vt:lpstr>Мотивация обучающихся 10-А и 10-Б классов</vt:lpstr>
      <vt:lpstr>Социально-психологическая адаптация  обучающихся 10-А и 10-Б классов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«Школа-гимназия №1» городского округа Судак</dc:title>
  <dc:creator>Алена</dc:creator>
  <cp:lastModifiedBy>Алена</cp:lastModifiedBy>
  <cp:revision>5</cp:revision>
  <dcterms:created xsi:type="dcterms:W3CDTF">2017-12-27T07:02:52Z</dcterms:created>
  <dcterms:modified xsi:type="dcterms:W3CDTF">2017-12-28T11:11:39Z</dcterms:modified>
</cp:coreProperties>
</file>