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sldIdLst>
    <p:sldId id="262" r:id="rId3"/>
    <p:sldId id="256" r:id="rId4"/>
    <p:sldId id="259" r:id="rId5"/>
    <p:sldId id="263" r:id="rId6"/>
    <p:sldId id="260" r:id="rId7"/>
    <p:sldId id="261" r:id="rId8"/>
    <p:sldId id="265" r:id="rId9"/>
    <p:sldId id="264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2" r:id="rId20"/>
    <p:sldId id="303" r:id="rId21"/>
    <p:sldId id="269" r:id="rId22"/>
    <p:sldId id="309" r:id="rId23"/>
    <p:sldId id="307" r:id="rId24"/>
    <p:sldId id="267" r:id="rId25"/>
    <p:sldId id="308" r:id="rId26"/>
    <p:sldId id="286" r:id="rId27"/>
    <p:sldId id="273" r:id="rId28"/>
    <p:sldId id="278" r:id="rId29"/>
    <p:sldId id="281" r:id="rId30"/>
    <p:sldId id="287" r:id="rId31"/>
    <p:sldId id="288" r:id="rId32"/>
    <p:sldId id="292" r:id="rId33"/>
  </p:sldIdLst>
  <p:sldSz cx="9144000" cy="6858000" type="screen4x3"/>
  <p:notesSz cx="6858000" cy="9144000"/>
  <p:defaultTextStyle>
    <a:defPPr>
      <a:defRPr lang="uk-U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0000"/>
    <a:srgbClr val="CC0000"/>
    <a:srgbClr val="996633"/>
    <a:srgbClr val="0000FF"/>
    <a:srgbClr val="993300"/>
    <a:srgbClr val="0066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13AAE-4734-49B3-A0ED-3BCF7A8D279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41118404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D5304-0AB6-48FE-8274-F397E96D77B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12788667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50B8B-3B58-49BF-B476-5507A7A82C8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06072061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8CCB8-E54D-4676-812A-63F5DBC540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0789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65051-669F-4D23-8424-E26D447A2F5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0419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C1806-F880-4A11-B245-958A66495A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2668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3A840-D8B4-4FB4-A767-57868623A3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0089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E439F-FF46-48A3-9CD9-46CFEB9562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98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8D36D-6190-4230-9D30-FD4A081AF9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0833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58099-E241-4622-9B46-005ABF8978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2222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3EAC9-0705-47A9-9774-17CE5BEA25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982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4F8E2-0573-40E4-B803-B9E56B71D30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04827552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49A2-E007-443C-A2BA-2CB182AAB7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1138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9F9F5-E0E3-4901-A116-74DEE75EB2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0261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7A8E2-BB70-4C1B-9C68-2DC22254D6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8172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FEE2F-DDC4-4C2F-8BAD-ABA937E2CC9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201013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8DBD5-FB74-4413-998A-FE8B44733E1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98109596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12162-48EE-4751-841A-00637BEA493E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46297955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7D713-D12B-4342-9F81-B81E87646AAA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53785250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3DBE1-1B2A-4358-B905-E0261B61831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566124955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491AB-06D2-48D6-BB1D-9D49805FC5E4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34993693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67078-33A4-49AF-AE7C-DC16E66858B8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08947051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ru-RU" smtClean="0"/>
              <a:t>Образец текста</a:t>
            </a:r>
          </a:p>
          <a:p>
            <a:pPr lvl="1"/>
            <a:r>
              <a:rPr lang="uk-UA" altLang="ru-RU" smtClean="0"/>
              <a:t>Второй уровень</a:t>
            </a:r>
          </a:p>
          <a:p>
            <a:pPr lvl="2"/>
            <a:r>
              <a:rPr lang="uk-UA" altLang="ru-RU" smtClean="0"/>
              <a:t>Третий уровень</a:t>
            </a:r>
          </a:p>
          <a:p>
            <a:pPr lvl="3"/>
            <a:r>
              <a:rPr lang="uk-UA" altLang="ru-RU" smtClean="0"/>
              <a:t>Четвертый уровень</a:t>
            </a:r>
          </a:p>
          <a:p>
            <a:pPr lvl="4"/>
            <a:r>
              <a:rPr lang="uk-UA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uk-UA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A0C5375F-4F3A-4018-B39E-E9CCBE6F586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defRPr/>
            </a:pPr>
            <a:fld id="{30BBA30A-74A3-4762-9E30-66C6F91F7F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gif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jpeg"/><Relationship Id="rId12" Type="http://schemas.openxmlformats.org/officeDocument/2006/relationships/image" Target="../media/image8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gif"/><Relationship Id="rId5" Type="http://schemas.openxmlformats.org/officeDocument/2006/relationships/image" Target="../media/image47.png"/><Relationship Id="rId4" Type="http://schemas.openxmlformats.org/officeDocument/2006/relationships/image" Target="../media/image8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3.png"/><Relationship Id="rId7" Type="http://schemas.openxmlformats.org/officeDocument/2006/relationships/image" Target="../media/image94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udak_school1l.krimedu.com/ru/site/glavnaya.html" TargetMode="External"/><Relationship Id="rId5" Type="http://schemas.openxmlformats.org/officeDocument/2006/relationships/hyperlink" Target="http://www.proshkolu.ru/org/sudak1/" TargetMode="External"/><Relationship Id="rId4" Type="http://schemas.openxmlformats.org/officeDocument/2006/relationships/hyperlink" Target="http://sudakschool1.jimdo.com/" TargetMode="External"/><Relationship Id="rId9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emf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Рисунок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1334841044847566504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836613"/>
            <a:ext cx="4897438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 descr="geadnc3yfwodrcbtgoopdy6to9emmwft4n67dn6ozropbc6oz5e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284538"/>
            <a:ext cx="61928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5000">
    <p:fade/>
    <p:sndAc>
      <p:stSnd>
        <p:snd r:embed="rId2" name="Udivitel'no volshebnaya... ochen' krasivaya romantichnaya melodiya - Solnc, dazhe takie krasivye melodii ne sravnyatsya s tvoej krasotoj _____ [Высшее качество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2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131" name="Group 403"/>
          <p:cNvGraphicFramePr>
            <a:graphicFrameLocks noGrp="1"/>
          </p:cNvGraphicFramePr>
          <p:nvPr/>
        </p:nvGraphicFramePr>
        <p:xfrm>
          <a:off x="1187450" y="333375"/>
          <a:ext cx="7632700" cy="6259513"/>
        </p:xfrm>
        <a:graphic>
          <a:graphicData uri="http://schemas.openxmlformats.org/drawingml/2006/table">
            <a:tbl>
              <a:tblPr/>
              <a:tblGrid>
                <a:gridCol w="592138">
                  <a:extLst>
                    <a:ext uri="{9D8B030D-6E8A-4147-A177-3AD203B41FA5}">
                      <a16:colId xmlns:a16="http://schemas.microsoft.com/office/drawing/2014/main" val="2296901789"/>
                    </a:ext>
                  </a:extLst>
                </a:gridCol>
                <a:gridCol w="495300">
                  <a:extLst>
                    <a:ext uri="{9D8B030D-6E8A-4147-A177-3AD203B41FA5}">
                      <a16:colId xmlns:a16="http://schemas.microsoft.com/office/drawing/2014/main" val="3353045884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78031879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126797598"/>
                    </a:ext>
                  </a:extLst>
                </a:gridCol>
                <a:gridCol w="398462">
                  <a:extLst>
                    <a:ext uri="{9D8B030D-6E8A-4147-A177-3AD203B41FA5}">
                      <a16:colId xmlns:a16="http://schemas.microsoft.com/office/drawing/2014/main" val="2238563864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3575158259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134001667"/>
                    </a:ext>
                  </a:extLst>
                </a:gridCol>
                <a:gridCol w="474663">
                  <a:extLst>
                    <a:ext uri="{9D8B030D-6E8A-4147-A177-3AD203B41FA5}">
                      <a16:colId xmlns:a16="http://schemas.microsoft.com/office/drawing/2014/main" val="2980016129"/>
                    </a:ext>
                  </a:extLst>
                </a:gridCol>
                <a:gridCol w="471487">
                  <a:extLst>
                    <a:ext uri="{9D8B030D-6E8A-4147-A177-3AD203B41FA5}">
                      <a16:colId xmlns:a16="http://schemas.microsoft.com/office/drawing/2014/main" val="525713271"/>
                    </a:ext>
                  </a:extLst>
                </a:gridCol>
                <a:gridCol w="434975">
                  <a:extLst>
                    <a:ext uri="{9D8B030D-6E8A-4147-A177-3AD203B41FA5}">
                      <a16:colId xmlns:a16="http://schemas.microsoft.com/office/drawing/2014/main" val="530836646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val="1574599063"/>
                    </a:ext>
                  </a:extLst>
                </a:gridCol>
                <a:gridCol w="579438">
                  <a:extLst>
                    <a:ext uri="{9D8B030D-6E8A-4147-A177-3AD203B41FA5}">
                      <a16:colId xmlns:a16="http://schemas.microsoft.com/office/drawing/2014/main" val="3314965170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489445595"/>
                    </a:ext>
                  </a:extLst>
                </a:gridCol>
                <a:gridCol w="661987">
                  <a:extLst>
                    <a:ext uri="{9D8B030D-6E8A-4147-A177-3AD203B41FA5}">
                      <a16:colId xmlns:a16="http://schemas.microsoft.com/office/drawing/2014/main" val="2000108223"/>
                    </a:ext>
                  </a:extLst>
                </a:gridCol>
                <a:gridCol w="663575">
                  <a:extLst>
                    <a:ext uri="{9D8B030D-6E8A-4147-A177-3AD203B41FA5}">
                      <a16:colId xmlns:a16="http://schemas.microsoft.com/office/drawing/2014/main" val="1753226868"/>
                    </a:ext>
                  </a:extLst>
                </a:gridCol>
              </a:tblGrid>
              <a:tr h="426676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семестра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семестра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Уровни учебных достижений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результативность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успешность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395024"/>
                  </a:ext>
                </a:extLst>
              </a:tr>
              <a:tr h="426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достаточный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начальный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146000"/>
                  </a:ext>
                </a:extLst>
              </a:tr>
              <a:tr h="426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18188"/>
                  </a:ext>
                </a:extLst>
              </a:tr>
              <a:tr h="225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5219899"/>
                  </a:ext>
                </a:extLst>
              </a:tr>
              <a:tr h="226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5-Б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315945"/>
                  </a:ext>
                </a:extLst>
              </a:tr>
              <a:tr h="225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5-В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655104"/>
                  </a:ext>
                </a:extLst>
              </a:tr>
              <a:tr h="226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8593441"/>
                  </a:ext>
                </a:extLst>
              </a:tr>
              <a:tr h="2285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6-Б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7550099"/>
                  </a:ext>
                </a:extLst>
              </a:tr>
              <a:tr h="2238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1016495"/>
                  </a:ext>
                </a:extLst>
              </a:tr>
              <a:tr h="225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7-Б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1769075"/>
                  </a:ext>
                </a:extLst>
              </a:tr>
              <a:tr h="2285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7-В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535370"/>
                  </a:ext>
                </a:extLst>
              </a:tr>
              <a:tr h="226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5867150"/>
                  </a:ext>
                </a:extLst>
              </a:tr>
              <a:tr h="22381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8-Б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0766574"/>
                  </a:ext>
                </a:extLst>
              </a:tr>
              <a:tr h="225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8-В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2988521"/>
                  </a:ext>
                </a:extLst>
              </a:tr>
              <a:tr h="2285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8-Г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032201"/>
                  </a:ext>
                </a:extLst>
              </a:tr>
              <a:tr h="225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948185"/>
                  </a:ext>
                </a:extLst>
              </a:tr>
              <a:tr h="226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9-Б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1643759"/>
                  </a:ext>
                </a:extLst>
              </a:tr>
              <a:tr h="226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28973"/>
                  </a:ext>
                </a:extLst>
              </a:tr>
              <a:tr h="225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1552"/>
                  </a:ext>
                </a:extLst>
              </a:tr>
              <a:tr h="225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10-Б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624191"/>
                  </a:ext>
                </a:extLst>
              </a:tr>
              <a:tr h="2285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10-В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4792543"/>
                  </a:ext>
                </a:extLst>
              </a:tr>
              <a:tr h="225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3273784"/>
                  </a:ext>
                </a:extLst>
              </a:tr>
              <a:tr h="22540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11-Б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701383"/>
                  </a:ext>
                </a:extLst>
              </a:tr>
              <a:tr h="226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11-В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574075"/>
                  </a:ext>
                </a:extLst>
              </a:tr>
              <a:tr h="226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2967514"/>
                  </a:ext>
                </a:extLst>
              </a:tr>
            </a:tbl>
          </a:graphicData>
        </a:graphic>
      </p:graphicFrame>
      <p:sp>
        <p:nvSpPr>
          <p:cNvPr id="1268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179388" y="-14288"/>
            <a:ext cx="8964612" cy="13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Итоги учебных достижений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учащихся I ступени школы-гимназии №1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 Судакского городского совета АРК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 за </a:t>
            </a:r>
            <a:r>
              <a:rPr lang="en-US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ru-RU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 семестр 2013/2014 уч.года</a:t>
            </a:r>
            <a:endParaRPr lang="ru-RU" altLang="ru-RU" sz="2000" b="1">
              <a:latin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1188" y="1412875"/>
          <a:ext cx="8137525" cy="5283200"/>
        </p:xfrm>
        <a:graphic>
          <a:graphicData uri="http://schemas.openxmlformats.org/drawingml/2006/table">
            <a:tbl>
              <a:tblPr/>
              <a:tblGrid>
                <a:gridCol w="374650">
                  <a:extLst>
                    <a:ext uri="{9D8B030D-6E8A-4147-A177-3AD203B41FA5}">
                      <a16:colId xmlns:a16="http://schemas.microsoft.com/office/drawing/2014/main" val="702256076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801203738"/>
                    </a:ext>
                  </a:extLst>
                </a:gridCol>
                <a:gridCol w="623887">
                  <a:extLst>
                    <a:ext uri="{9D8B030D-6E8A-4147-A177-3AD203B41FA5}">
                      <a16:colId xmlns:a16="http://schemas.microsoft.com/office/drawing/2014/main" val="273931856"/>
                    </a:ext>
                  </a:extLst>
                </a:gridCol>
                <a:gridCol w="446088">
                  <a:extLst>
                    <a:ext uri="{9D8B030D-6E8A-4147-A177-3AD203B41FA5}">
                      <a16:colId xmlns:a16="http://schemas.microsoft.com/office/drawing/2014/main" val="580122117"/>
                    </a:ext>
                  </a:extLst>
                </a:gridCol>
                <a:gridCol w="430212">
                  <a:extLst>
                    <a:ext uri="{9D8B030D-6E8A-4147-A177-3AD203B41FA5}">
                      <a16:colId xmlns:a16="http://schemas.microsoft.com/office/drawing/2014/main" val="958381069"/>
                    </a:ext>
                  </a:extLst>
                </a:gridCol>
                <a:gridCol w="463550">
                  <a:extLst>
                    <a:ext uri="{9D8B030D-6E8A-4147-A177-3AD203B41FA5}">
                      <a16:colId xmlns:a16="http://schemas.microsoft.com/office/drawing/2014/main" val="550219551"/>
                    </a:ext>
                  </a:extLst>
                </a:gridCol>
                <a:gridCol w="471488">
                  <a:extLst>
                    <a:ext uri="{9D8B030D-6E8A-4147-A177-3AD203B41FA5}">
                      <a16:colId xmlns:a16="http://schemas.microsoft.com/office/drawing/2014/main" val="3872817428"/>
                    </a:ext>
                  </a:extLst>
                </a:gridCol>
                <a:gridCol w="509587">
                  <a:extLst>
                    <a:ext uri="{9D8B030D-6E8A-4147-A177-3AD203B41FA5}">
                      <a16:colId xmlns:a16="http://schemas.microsoft.com/office/drawing/2014/main" val="4166640721"/>
                    </a:ext>
                  </a:extLst>
                </a:gridCol>
                <a:gridCol w="511175">
                  <a:extLst>
                    <a:ext uri="{9D8B030D-6E8A-4147-A177-3AD203B41FA5}">
                      <a16:colId xmlns:a16="http://schemas.microsoft.com/office/drawing/2014/main" val="3442246776"/>
                    </a:ext>
                  </a:extLst>
                </a:gridCol>
                <a:gridCol w="466725">
                  <a:extLst>
                    <a:ext uri="{9D8B030D-6E8A-4147-A177-3AD203B41FA5}">
                      <a16:colId xmlns:a16="http://schemas.microsoft.com/office/drawing/2014/main" val="3005790286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3407504835"/>
                    </a:ext>
                  </a:extLst>
                </a:gridCol>
                <a:gridCol w="625475">
                  <a:extLst>
                    <a:ext uri="{9D8B030D-6E8A-4147-A177-3AD203B41FA5}">
                      <a16:colId xmlns:a16="http://schemas.microsoft.com/office/drawing/2014/main" val="760632890"/>
                    </a:ext>
                  </a:extLst>
                </a:gridCol>
                <a:gridCol w="534988">
                  <a:extLst>
                    <a:ext uri="{9D8B030D-6E8A-4147-A177-3AD203B41FA5}">
                      <a16:colId xmlns:a16="http://schemas.microsoft.com/office/drawing/2014/main" val="3334820276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1349902034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785777627"/>
                    </a:ext>
                  </a:extLst>
                </a:gridCol>
              </a:tblGrid>
              <a:tr h="263525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семестра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</a:t>
                      </a: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семестра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Уровни учебных достижений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результативность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успешность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847889"/>
                  </a:ext>
                </a:extLst>
              </a:tr>
              <a:tr h="525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достаточный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начальный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836695"/>
                  </a:ext>
                </a:extLst>
              </a:tr>
              <a:tr h="5254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918029"/>
                  </a:ext>
                </a:extLst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008912"/>
                  </a:ext>
                </a:extLst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1-Б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1624470"/>
                  </a:ext>
                </a:extLst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1-В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713590"/>
                  </a:ext>
                </a:extLst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693671"/>
                  </a:ext>
                </a:extLst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2-Б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969439"/>
                  </a:ext>
                </a:extLst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2-В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078477"/>
                  </a:ext>
                </a:extLst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8505129"/>
                  </a:ext>
                </a:extLst>
              </a:tr>
              <a:tr h="2809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3-Б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2697253"/>
                  </a:ext>
                </a:extLst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3-В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793485"/>
                  </a:ext>
                </a:extLst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4-А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88870"/>
                  </a:ext>
                </a:extLst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4-Б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679453"/>
                  </a:ext>
                </a:extLst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4-В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3306546"/>
                  </a:ext>
                </a:extLst>
              </a:tr>
              <a:tr h="2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4-Г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364063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329(</a:t>
                      </a: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332(</a:t>
                      </a: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760" marR="4376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40466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0" y="193675"/>
            <a:ext cx="9144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Итоги учебных достижений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учащихся школы-гимназии №1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Судакского городского совета АРК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за </a:t>
            </a:r>
            <a:r>
              <a:rPr lang="en-US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ru-RU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 семестр 2013/2014 уч.года</a:t>
            </a:r>
            <a:endParaRPr lang="ru-RU" altLang="ru-RU" sz="2000" b="1">
              <a:latin typeface="Arial" panose="020B0604020202020204" pitchFamily="34" charset="0"/>
            </a:endParaRPr>
          </a:p>
        </p:txBody>
      </p:sp>
      <p:graphicFrame>
        <p:nvGraphicFramePr>
          <p:cNvPr id="75938" name="Group 162"/>
          <p:cNvGraphicFramePr>
            <a:graphicFrameLocks noGrp="1"/>
          </p:cNvGraphicFramePr>
          <p:nvPr/>
        </p:nvGraphicFramePr>
        <p:xfrm>
          <a:off x="539750" y="1844675"/>
          <a:ext cx="8208963" cy="4184650"/>
        </p:xfrm>
        <a:graphic>
          <a:graphicData uri="http://schemas.openxmlformats.org/drawingml/2006/table">
            <a:tbl>
              <a:tblPr/>
              <a:tblGrid>
                <a:gridCol w="506413">
                  <a:extLst>
                    <a:ext uri="{9D8B030D-6E8A-4147-A177-3AD203B41FA5}">
                      <a16:colId xmlns:a16="http://schemas.microsoft.com/office/drawing/2014/main" val="3155229886"/>
                    </a:ext>
                  </a:extLst>
                </a:gridCol>
                <a:gridCol w="544512">
                  <a:extLst>
                    <a:ext uri="{9D8B030D-6E8A-4147-A177-3AD203B41FA5}">
                      <a16:colId xmlns:a16="http://schemas.microsoft.com/office/drawing/2014/main" val="3236602652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1678966022"/>
                    </a:ext>
                  </a:extLst>
                </a:gridCol>
                <a:gridCol w="363538">
                  <a:extLst>
                    <a:ext uri="{9D8B030D-6E8A-4147-A177-3AD203B41FA5}">
                      <a16:colId xmlns:a16="http://schemas.microsoft.com/office/drawing/2014/main" val="1487757148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3741936182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125416306"/>
                    </a:ext>
                  </a:extLst>
                </a:gridCol>
                <a:gridCol w="363537">
                  <a:extLst>
                    <a:ext uri="{9D8B030D-6E8A-4147-A177-3AD203B41FA5}">
                      <a16:colId xmlns:a16="http://schemas.microsoft.com/office/drawing/2014/main" val="3470033374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1981290056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2517477980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3854569638"/>
                    </a:ext>
                  </a:extLst>
                </a:gridCol>
                <a:gridCol w="363538">
                  <a:extLst>
                    <a:ext uri="{9D8B030D-6E8A-4147-A177-3AD203B41FA5}">
                      <a16:colId xmlns:a16="http://schemas.microsoft.com/office/drawing/2014/main" val="4107708827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1943839216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3064897415"/>
                    </a:ext>
                  </a:extLst>
                </a:gridCol>
                <a:gridCol w="363537">
                  <a:extLst>
                    <a:ext uri="{9D8B030D-6E8A-4147-A177-3AD203B41FA5}">
                      <a16:colId xmlns:a16="http://schemas.microsoft.com/office/drawing/2014/main" val="1688305675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1504517935"/>
                    </a:ext>
                  </a:extLst>
                </a:gridCol>
                <a:gridCol w="361950">
                  <a:extLst>
                    <a:ext uri="{9D8B030D-6E8A-4147-A177-3AD203B41FA5}">
                      <a16:colId xmlns:a16="http://schemas.microsoft.com/office/drawing/2014/main" val="1346688523"/>
                    </a:ext>
                  </a:extLst>
                </a:gridCol>
                <a:gridCol w="271463">
                  <a:extLst>
                    <a:ext uri="{9D8B030D-6E8A-4147-A177-3AD203B41FA5}">
                      <a16:colId xmlns:a16="http://schemas.microsoft.com/office/drawing/2014/main" val="3885784328"/>
                    </a:ext>
                  </a:extLst>
                </a:gridCol>
                <a:gridCol w="273050">
                  <a:extLst>
                    <a:ext uri="{9D8B030D-6E8A-4147-A177-3AD203B41FA5}">
                      <a16:colId xmlns:a16="http://schemas.microsoft.com/office/drawing/2014/main" val="3120954640"/>
                    </a:ext>
                  </a:extLst>
                </a:gridCol>
                <a:gridCol w="271462">
                  <a:extLst>
                    <a:ext uri="{9D8B030D-6E8A-4147-A177-3AD203B41FA5}">
                      <a16:colId xmlns:a16="http://schemas.microsoft.com/office/drawing/2014/main" val="2749791134"/>
                    </a:ext>
                  </a:extLst>
                </a:gridCol>
                <a:gridCol w="271463">
                  <a:extLst>
                    <a:ext uri="{9D8B030D-6E8A-4147-A177-3AD203B41FA5}">
                      <a16:colId xmlns:a16="http://schemas.microsoft.com/office/drawing/2014/main" val="2270730209"/>
                    </a:ext>
                  </a:extLst>
                </a:gridCol>
                <a:gridCol w="271462">
                  <a:extLst>
                    <a:ext uri="{9D8B030D-6E8A-4147-A177-3AD203B41FA5}">
                      <a16:colId xmlns:a16="http://schemas.microsoft.com/office/drawing/2014/main" val="4265656388"/>
                    </a:ext>
                  </a:extLst>
                </a:gridCol>
                <a:gridCol w="273050">
                  <a:extLst>
                    <a:ext uri="{9D8B030D-6E8A-4147-A177-3AD203B41FA5}">
                      <a16:colId xmlns:a16="http://schemas.microsoft.com/office/drawing/2014/main" val="1514677740"/>
                    </a:ext>
                  </a:extLst>
                </a:gridCol>
                <a:gridCol w="271463">
                  <a:extLst>
                    <a:ext uri="{9D8B030D-6E8A-4147-A177-3AD203B41FA5}">
                      <a16:colId xmlns:a16="http://schemas.microsoft.com/office/drawing/2014/main" val="849924608"/>
                    </a:ext>
                  </a:extLst>
                </a:gridCol>
              </a:tblGrid>
              <a:tr h="365788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ступень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Начало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семестра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Конец </a:t>
                      </a: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семестра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Уровни учебных достижений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результативность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успешность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семестр 2012/2013 уч.год</a:t>
                      </a: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%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Итоги года 2012/2013 %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%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6908861"/>
                  </a:ext>
                </a:extLst>
              </a:tr>
              <a:tr h="731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достаточный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начальный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362950"/>
                  </a:ext>
                </a:extLst>
              </a:tr>
              <a:tr h="5486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результат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успеш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810878"/>
                  </a:ext>
                </a:extLst>
              </a:tr>
              <a:tr h="6445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</a:t>
                      </a: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(247)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332</a:t>
                      </a: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(250)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367548"/>
                  </a:ext>
                </a:extLst>
              </a:tr>
              <a:tr h="6445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+3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2470745"/>
                  </a:ext>
                </a:extLst>
              </a:tr>
              <a:tr h="6048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+10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-11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4011044"/>
                  </a:ext>
                </a:extLst>
              </a:tr>
              <a:tr h="6445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(704)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(698)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kumimoji="0" lang="ru-RU" alt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290" marR="4429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168863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0" y="260350"/>
            <a:ext cx="8316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РЕЗУЛЬТАТИВНОСТЬ( по ступеням)</a:t>
            </a:r>
            <a:endParaRPr lang="ru-RU" altLang="ru-RU" sz="2000" b="1">
              <a:latin typeface="Arial" panose="020B0604020202020204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366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-87313" y="765175"/>
          <a:ext cx="9231313" cy="58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Диаграмма" r:id="rId3" imgW="9591750" imgH="4800600" progId="MSGraph.Chart.8">
                  <p:embed/>
                </p:oleObj>
              </mc:Choice>
              <mc:Fallback>
                <p:oleObj name="Диаграмма" r:id="rId3" imgW="9591750" imgH="4800600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7313" y="765175"/>
                        <a:ext cx="9231313" cy="583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0" y="260350"/>
            <a:ext cx="8532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Arial" panose="020B0604020202020204" pitchFamily="34" charset="0"/>
                <a:cs typeface="Times New Roman" panose="02020603050405020304" pitchFamily="18" charset="0"/>
              </a:rPr>
              <a:t>УСПЕШНОСТЬ (по ступеням)</a:t>
            </a:r>
            <a:endParaRPr lang="ru-RU" altLang="ru-RU" sz="2000" b="1">
              <a:latin typeface="Arial" panose="020B0604020202020204" pitchFamily="34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6388" name="Object 4"/>
          <p:cNvGraphicFramePr>
            <a:graphicFrameLocks noChangeAspect="1"/>
          </p:cNvGraphicFramePr>
          <p:nvPr/>
        </p:nvGraphicFramePr>
        <p:xfrm>
          <a:off x="179388" y="692150"/>
          <a:ext cx="8964612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Диаграмма" r:id="rId3" imgW="9591750" imgH="4800600" progId="MSGraph.Chart.8">
                  <p:embed/>
                </p:oleObj>
              </mc:Choice>
              <mc:Fallback>
                <p:oleObj name="Диаграмма" r:id="rId3" imgW="9591750" imgH="4800600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92150"/>
                        <a:ext cx="8964612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1619250" y="260350"/>
            <a:ext cx="45275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математика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 (I- II ступень, результативность) </a:t>
            </a: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827088" y="908050"/>
          <a:ext cx="6858000" cy="252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6" name="Диаграмма" r:id="rId3" imgW="6858000" imgH="2209710" progId="MSGraph.Chart.8">
                  <p:embed/>
                </p:oleObj>
              </mc:Choice>
              <mc:Fallback>
                <p:oleObj name="Диаграмма" r:id="rId3" imgW="6858000" imgH="2209710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908050"/>
                        <a:ext cx="6858000" cy="2520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3" name="Прямоугольник 4"/>
          <p:cNvSpPr>
            <a:spLocks noChangeArrowheads="1"/>
          </p:cNvSpPr>
          <p:nvPr/>
        </p:nvSpPr>
        <p:spPr bwMode="auto">
          <a:xfrm>
            <a:off x="1403350" y="3500438"/>
            <a:ext cx="54737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математика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 (I- II ступень, успешность)</a:t>
            </a:r>
          </a:p>
        </p:txBody>
      </p:sp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827088" y="4076700"/>
          <a:ext cx="6858000" cy="259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Диаграмма" r:id="rId5" imgW="6858000" imgH="2209710" progId="MSGraph.Chart.8">
                  <p:embed/>
                </p:oleObj>
              </mc:Choice>
              <mc:Fallback>
                <p:oleObj name="Диаграмма" r:id="rId5" imgW="6858000" imgH="2209710" progId="MSGraph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4076700"/>
                        <a:ext cx="6858000" cy="259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1547813" y="188913"/>
            <a:ext cx="5100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алгебра (</a:t>
            </a:r>
            <a:r>
              <a:rPr lang="en-US" altLang="ru-RU" sz="2000" b="1"/>
              <a:t>II</a:t>
            </a:r>
            <a:r>
              <a:rPr lang="ru-RU" altLang="ru-RU" sz="2000" b="1"/>
              <a:t>-</a:t>
            </a:r>
            <a:r>
              <a:rPr lang="en-US" altLang="ru-RU" sz="2000" b="1"/>
              <a:t>I</a:t>
            </a:r>
            <a:r>
              <a:rPr lang="ru-RU" altLang="ru-RU" sz="2000" b="1"/>
              <a:t>II ступень, результативность)</a:t>
            </a: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1258888" y="692150"/>
          <a:ext cx="6019800" cy="2665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" name="Диаграмма" r:id="rId3" imgW="6029370" imgH="2476590" progId="MSGraph.Chart.8">
                  <p:embed/>
                </p:oleObj>
              </mc:Choice>
              <mc:Fallback>
                <p:oleObj name="Диаграмма" r:id="rId3" imgW="6029370" imgH="2476590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692150"/>
                        <a:ext cx="6019800" cy="2665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Прямоугольник 4"/>
          <p:cNvSpPr>
            <a:spLocks noChangeArrowheads="1"/>
          </p:cNvSpPr>
          <p:nvPr/>
        </p:nvSpPr>
        <p:spPr bwMode="auto">
          <a:xfrm>
            <a:off x="2779713" y="3500438"/>
            <a:ext cx="4600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/>
              <a:t>алгебра (</a:t>
            </a:r>
            <a:r>
              <a:rPr lang="en-US" altLang="ru-RU" sz="2000" b="1"/>
              <a:t>II</a:t>
            </a:r>
            <a:r>
              <a:rPr lang="ru-RU" altLang="ru-RU" sz="2000" b="1"/>
              <a:t>-</a:t>
            </a:r>
            <a:r>
              <a:rPr lang="en-US" altLang="ru-RU" sz="2000" b="1"/>
              <a:t>I</a:t>
            </a:r>
            <a:r>
              <a:rPr lang="ru-RU" altLang="ru-RU" sz="2000" b="1"/>
              <a:t>II ступень, успешность)</a:t>
            </a:r>
          </a:p>
        </p:txBody>
      </p:sp>
      <p:sp>
        <p:nvSpPr>
          <p:cNvPr id="1843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8439" name="Object 7"/>
          <p:cNvGraphicFramePr>
            <a:graphicFrameLocks noChangeAspect="1"/>
          </p:cNvGraphicFramePr>
          <p:nvPr/>
        </p:nvGraphicFramePr>
        <p:xfrm>
          <a:off x="1835150" y="4005263"/>
          <a:ext cx="6029325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1" name="Диаграмма" r:id="rId5" imgW="6029370" imgH="2476590" progId="MSGraph.Chart.8">
                  <p:embed/>
                </p:oleObj>
              </mc:Choice>
              <mc:Fallback>
                <p:oleObj name="Диаграмма" r:id="rId5" imgW="6029370" imgH="2476590" progId="MSGraph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005263"/>
                        <a:ext cx="6029325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1908175" y="260350"/>
            <a:ext cx="4352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Геометрия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 (</a:t>
            </a:r>
            <a:r>
              <a:rPr lang="en-US" altLang="ru-RU" sz="1800" b="1"/>
              <a:t>II</a:t>
            </a:r>
            <a:r>
              <a:rPr lang="ru-RU" altLang="ru-RU" sz="1800" b="1"/>
              <a:t>-</a:t>
            </a:r>
            <a:r>
              <a:rPr lang="en-US" altLang="ru-RU" sz="1800" b="1"/>
              <a:t>I</a:t>
            </a:r>
            <a:r>
              <a:rPr lang="ru-RU" altLang="ru-RU" sz="1800" b="1"/>
              <a:t>II ступень,результативность)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1763713" y="836613"/>
          <a:ext cx="6038850" cy="2305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4" name="Диаграмма" r:id="rId3" imgW="6038820" imgH="2305140" progId="MSGraph.Chart.8">
                  <p:embed/>
                </p:oleObj>
              </mc:Choice>
              <mc:Fallback>
                <p:oleObj name="Диаграмма" r:id="rId3" imgW="6038820" imgH="2305140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836613"/>
                        <a:ext cx="6038850" cy="2305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1" name="Прямоугольник 4"/>
          <p:cNvSpPr>
            <a:spLocks noChangeArrowheads="1"/>
          </p:cNvSpPr>
          <p:nvPr/>
        </p:nvSpPr>
        <p:spPr bwMode="auto">
          <a:xfrm>
            <a:off x="2652713" y="3244850"/>
            <a:ext cx="314166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Геометрия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(</a:t>
            </a:r>
            <a:r>
              <a:rPr lang="en-US" altLang="ru-RU" sz="1800" b="1"/>
              <a:t>II</a:t>
            </a:r>
            <a:r>
              <a:rPr lang="ru-RU" altLang="ru-RU" sz="1800" b="1"/>
              <a:t>-</a:t>
            </a:r>
            <a:r>
              <a:rPr lang="en-US" altLang="ru-RU" sz="1800" b="1"/>
              <a:t>I</a:t>
            </a:r>
            <a:r>
              <a:rPr lang="ru-RU" altLang="ru-RU" sz="1800" b="1"/>
              <a:t>II ступень,успешность) </a:t>
            </a:r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19463" name="Object 7"/>
          <p:cNvGraphicFramePr>
            <a:graphicFrameLocks noChangeAspect="1"/>
          </p:cNvGraphicFramePr>
          <p:nvPr/>
        </p:nvGraphicFramePr>
        <p:xfrm>
          <a:off x="1835150" y="3860800"/>
          <a:ext cx="6048375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5" name="Диаграмма" r:id="rId5" imgW="6048270" imgH="2524035" progId="MSGraph.Chart.8">
                  <p:embed/>
                </p:oleObj>
              </mc:Choice>
              <mc:Fallback>
                <p:oleObj name="Диаграмма" r:id="rId5" imgW="6048270" imgH="2524035" progId="MSGraph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3860800"/>
                        <a:ext cx="6048375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1835150" y="333375"/>
            <a:ext cx="48641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/>
              <a:t>физика  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/>
              <a:t> </a:t>
            </a:r>
            <a:r>
              <a:rPr lang="ru-RU" altLang="ru-RU" sz="2000" b="1"/>
              <a:t> (</a:t>
            </a:r>
            <a:r>
              <a:rPr lang="en-US" altLang="ru-RU" sz="2000" b="1"/>
              <a:t>II</a:t>
            </a:r>
            <a:r>
              <a:rPr lang="ru-RU" altLang="ru-RU" sz="2000" b="1"/>
              <a:t>-</a:t>
            </a:r>
            <a:r>
              <a:rPr lang="en-US" altLang="ru-RU" sz="2000" b="1"/>
              <a:t>I</a:t>
            </a:r>
            <a:r>
              <a:rPr lang="ru-RU" altLang="ru-RU" sz="2000" b="1"/>
              <a:t>II ступень, результативность)</a:t>
            </a:r>
          </a:p>
        </p:txBody>
      </p:sp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1476375" y="1125538"/>
          <a:ext cx="6029325" cy="233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Диаграмма" r:id="rId3" imgW="6029370" imgH="2476590" progId="MSGraph.Chart.8">
                  <p:embed/>
                </p:oleObj>
              </mc:Choice>
              <mc:Fallback>
                <p:oleObj name="Диаграмма" r:id="rId3" imgW="6029370" imgH="2476590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1125538"/>
                        <a:ext cx="6029325" cy="2332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5" name="Прямоугольник 4"/>
          <p:cNvSpPr>
            <a:spLocks noChangeArrowheads="1"/>
          </p:cNvSpPr>
          <p:nvPr/>
        </p:nvSpPr>
        <p:spPr bwMode="auto">
          <a:xfrm>
            <a:off x="1763713" y="3500438"/>
            <a:ext cx="5184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i="1"/>
              <a:t>физика    </a:t>
            </a:r>
            <a:r>
              <a:rPr lang="ru-RU" altLang="ru-RU" sz="2000" b="1"/>
              <a:t>     (</a:t>
            </a:r>
            <a:r>
              <a:rPr lang="en-US" altLang="ru-RU" sz="2000" b="1"/>
              <a:t>II</a:t>
            </a:r>
            <a:r>
              <a:rPr lang="ru-RU" altLang="ru-RU" sz="2000" b="1"/>
              <a:t>-</a:t>
            </a:r>
            <a:r>
              <a:rPr lang="en-US" altLang="ru-RU" sz="2000" b="1"/>
              <a:t>I</a:t>
            </a:r>
            <a:r>
              <a:rPr lang="ru-RU" altLang="ru-RU" sz="2000" b="1"/>
              <a:t>II ступень, успешность) </a:t>
            </a:r>
          </a:p>
        </p:txBody>
      </p:sp>
      <p:sp>
        <p:nvSpPr>
          <p:cNvPr id="2048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20487" name="Object 7"/>
          <p:cNvGraphicFramePr>
            <a:graphicFrameLocks noChangeAspect="1"/>
          </p:cNvGraphicFramePr>
          <p:nvPr/>
        </p:nvGraphicFramePr>
        <p:xfrm>
          <a:off x="1476375" y="4005263"/>
          <a:ext cx="6029325" cy="285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Диаграмма" r:id="rId5" imgW="6029370" imgH="2476590" progId="MSGraph.Chart.8">
                  <p:embed/>
                </p:oleObj>
              </mc:Choice>
              <mc:Fallback>
                <p:oleObj name="Диаграмма" r:id="rId5" imgW="6029370" imgH="2476590" progId="MSGraph.Char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4005263"/>
                        <a:ext cx="6029325" cy="285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250825" y="404813"/>
            <a:ext cx="853281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latin typeface="Arial" panose="020B0604020202020204" pitchFamily="34" charset="0"/>
                <a:cs typeface="Times New Roman" panose="02020603050405020304" pitchFamily="18" charset="0"/>
              </a:rPr>
              <a:t>РЕЗУЛЬТАТИВНОСТЬ, УСПЕШНОСТЬ                </a:t>
            </a:r>
            <a:endParaRPr lang="ru-RU" altLang="ru-RU" sz="2400" b="1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aphicFrame>
        <p:nvGraphicFramePr>
          <p:cNvPr id="21508" name="Object 4"/>
          <p:cNvGraphicFramePr>
            <a:graphicFrameLocks noChangeAspect="1"/>
          </p:cNvGraphicFramePr>
          <p:nvPr/>
        </p:nvGraphicFramePr>
        <p:xfrm>
          <a:off x="-219075" y="1125538"/>
          <a:ext cx="9363075" cy="532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Диаграмма" r:id="rId3" imgW="9372510" imgH="4686300" progId="MSGraph.Chart.8">
                  <p:embed/>
                </p:oleObj>
              </mc:Choice>
              <mc:Fallback>
                <p:oleObj name="Диаграмма" r:id="rId3" imgW="9372510" imgH="4686300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19075" y="1125538"/>
                        <a:ext cx="9363075" cy="5327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ШК БЮСТ ЧАЙ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052513"/>
            <a:ext cx="1801813" cy="2239962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/>
          <p:cNvSpPr>
            <a:spLocks noChangeArrowheads="1"/>
          </p:cNvSpPr>
          <p:nvPr/>
        </p:nvSpPr>
        <p:spPr bwMode="auto">
          <a:xfrm>
            <a:off x="539750" y="188913"/>
            <a:ext cx="8135938" cy="1152525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Школа - гимназия № 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Судакского городского совета АР Крым</a:t>
            </a:r>
          </a:p>
        </p:txBody>
      </p:sp>
      <p:pic>
        <p:nvPicPr>
          <p:cNvPr id="4100" name="Picture 17" descr="P913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2828925" cy="2105025"/>
          </a:xfrm>
          <a:prstGeom prst="rect">
            <a:avLst/>
          </a:prstGeom>
          <a:solidFill>
            <a:srgbClr val="993300"/>
          </a:solidFill>
          <a:ln w="2540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4101" name="Picture 13" descr="P913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557338"/>
            <a:ext cx="2881313" cy="2078037"/>
          </a:xfrm>
          <a:prstGeom prst="rect">
            <a:avLst/>
          </a:prstGeom>
          <a:solidFill>
            <a:srgbClr val="993300"/>
          </a:solidFill>
          <a:ln w="2540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4102" name="Picture 24" descr="IMG_04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2735263" cy="2105025"/>
          </a:xfrm>
          <a:prstGeom prst="rect">
            <a:avLst/>
          </a:prstGeom>
          <a:solidFill>
            <a:srgbClr val="993300"/>
          </a:solidFill>
          <a:ln w="2540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4103" name="Picture 19" descr="IMG_17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306888"/>
            <a:ext cx="2663825" cy="2217737"/>
          </a:xfrm>
          <a:prstGeom prst="rect">
            <a:avLst/>
          </a:prstGeom>
          <a:solidFill>
            <a:srgbClr val="993300"/>
          </a:solidFill>
          <a:ln w="2540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14" name="Picture 12" descr="P9130009 копи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644900"/>
            <a:ext cx="3313112" cy="2473325"/>
          </a:xfrm>
          <a:prstGeom prst="rect">
            <a:avLst/>
          </a:prstGeom>
          <a:solidFill>
            <a:srgbClr val="993300"/>
          </a:solidFill>
          <a:ln w="25400">
            <a:solidFill>
              <a:srgbClr val="993300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3573463"/>
            <a:ext cx="8229600" cy="15128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b="1" smtClean="0"/>
              <a:t>2013 год – год детского творчества</a:t>
            </a:r>
            <a:endParaRPr lang="uk-UA" altLang="ru-RU" b="1" smtClean="0"/>
          </a:p>
        </p:txBody>
      </p:sp>
      <p:pic>
        <p:nvPicPr>
          <p:cNvPr id="22531" name="Picture 5" descr="t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3375"/>
            <a:ext cx="571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imageдщщд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21175" cy="25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IMG_06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276475"/>
            <a:ext cx="2592388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IMG_06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251075"/>
            <a:ext cx="3457575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403350" y="4724400"/>
            <a:ext cx="7202488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b="1"/>
              <a:t>   27 ноября с победой Мись Анастасию поздравил мэр г.Судак Серов В.Н. </a:t>
            </a:r>
          </a:p>
          <a:p>
            <a:pPr eaLnBrk="1" hangingPunct="1"/>
            <a:r>
              <a:rPr lang="ru-RU" altLang="ru-RU" sz="1400" b="1"/>
              <a:t>Одним из подарков стала книга – поэтическая летопись «Киммерийское Эхо», </a:t>
            </a:r>
          </a:p>
          <a:p>
            <a:pPr eaLnBrk="1" hangingPunct="1"/>
            <a:r>
              <a:rPr lang="ru-RU" altLang="ru-RU" sz="1400" b="1"/>
              <a:t>выпущенная специально к 1800-летию Судака.</a:t>
            </a:r>
          </a:p>
          <a:p>
            <a:pPr eaLnBrk="1" hangingPunct="1"/>
            <a:r>
              <a:rPr lang="ru-RU" altLang="ru-RU" sz="1400" b="1"/>
              <a:t>   Владимир Николаевич отметил: </a:t>
            </a:r>
          </a:p>
          <a:p>
            <a:pPr eaLnBrk="1" hangingPunct="1"/>
            <a:r>
              <a:rPr lang="ru-RU" altLang="ru-RU" sz="1400" b="1"/>
              <a:t>« Меня переполняет гордость за то, что среди юных поэтов Крыма, </a:t>
            </a:r>
          </a:p>
          <a:p>
            <a:pPr eaLnBrk="1" hangingPunct="1"/>
            <a:r>
              <a:rPr lang="ru-RU" altLang="ru-RU" sz="1400" b="1"/>
              <a:t>именно судакчанка заняла первое место.</a:t>
            </a:r>
          </a:p>
          <a:p>
            <a:pPr eaLnBrk="1" hangingPunct="1"/>
            <a:r>
              <a:rPr lang="ru-RU" altLang="ru-RU" sz="1400" b="1"/>
              <a:t>   Надеюсь, что в скором времени твои стихи появятся в этом сборнике». 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68313" y="1341438"/>
            <a:ext cx="8389937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3476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3476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3476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3476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3476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76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76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76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76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/>
              <a:t> </a:t>
            </a:r>
            <a:r>
              <a:rPr lang="ru-RU" altLang="ru-RU" sz="1400" b="1"/>
              <a:t>Из 25-ти тысяч детей-участников конкурса из всех регионов Крыма победителями </a:t>
            </a:r>
          </a:p>
          <a:p>
            <a:pPr algn="ctr" eaLnBrk="1" hangingPunct="1"/>
            <a:r>
              <a:rPr lang="ru-RU" altLang="ru-RU" sz="1400" b="1"/>
              <a:t>стали 12 юных дарований, среди которых оказалась и наша судакчанка,</a:t>
            </a:r>
          </a:p>
          <a:p>
            <a:pPr algn="ctr" eaLnBrk="1" hangingPunct="1"/>
            <a:r>
              <a:rPr lang="ru-RU" altLang="ru-RU" sz="1400" b="1"/>
              <a:t> ученица школы-гимназии №1 Судака Мись Анастасия (9-А)</a:t>
            </a:r>
          </a:p>
        </p:txBody>
      </p:sp>
      <p:pic>
        <p:nvPicPr>
          <p:cNvPr id="23558" name="Picture 6" descr="aki7bgstodeazwfhrdemregozuem7wct4n6nbwcb4n47dygosueapwfiak7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60350"/>
            <a:ext cx="7424738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 descr="4np7bqgtomemmwcy4napdystoxeabwf74napdd3y4n67bxsozuemtwf74napdbsozdea6ebn4nqpdn3yfwopbqstodeazwfh4gd7bcgozzemke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68580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4535488" y="1125538"/>
            <a:ext cx="4608512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990000"/>
                </a:solidFill>
              </a:rPr>
              <a:t>Призеры III тура:</a:t>
            </a:r>
            <a:r>
              <a:rPr lang="ru-RU" altLang="ru-RU" sz="2400" b="1" i="1"/>
              <a:t>    </a:t>
            </a:r>
          </a:p>
          <a:p>
            <a:pPr eaLnBrk="1" hangingPunct="1"/>
            <a:r>
              <a:rPr lang="ru-RU" altLang="ru-RU" sz="2400" b="1" i="1"/>
              <a:t> 3  место-</a:t>
            </a:r>
          </a:p>
          <a:p>
            <a:pPr eaLnBrk="1" hangingPunct="1"/>
            <a:r>
              <a:rPr lang="ru-RU" altLang="ru-RU" sz="2400" b="1" i="1">
                <a:solidFill>
                  <a:srgbClr val="990000"/>
                </a:solidFill>
              </a:rPr>
              <a:t>Гомзиков Никита (11-А), Слободянюк Юля (9-Б),</a:t>
            </a:r>
          </a:p>
          <a:p>
            <a:pPr eaLnBrk="1" hangingPunct="1"/>
            <a:r>
              <a:rPr lang="ru-RU" altLang="ru-RU" sz="2400" b="1" i="1">
                <a:solidFill>
                  <a:srgbClr val="990000"/>
                </a:solidFill>
              </a:rPr>
              <a:t>Шуткина Тая (9-Б)    -</a:t>
            </a:r>
            <a:r>
              <a:rPr lang="ru-RU" altLang="ru-RU" sz="2400" b="1" i="1"/>
              <a:t> английский – </a:t>
            </a:r>
          </a:p>
          <a:p>
            <a:pPr eaLnBrk="1" hangingPunct="1"/>
            <a:r>
              <a:rPr lang="ru-RU" altLang="ru-RU" sz="2400" b="1" i="1"/>
              <a:t>учитель: Овсянникова </a:t>
            </a:r>
          </a:p>
          <a:p>
            <a:pPr eaLnBrk="1" hangingPunct="1"/>
            <a:r>
              <a:rPr lang="ru-RU" altLang="ru-RU" sz="2400" b="1" i="1"/>
              <a:t>Ирина Александровна  </a:t>
            </a:r>
          </a:p>
        </p:txBody>
      </p:sp>
      <p:pic>
        <p:nvPicPr>
          <p:cNvPr id="24579" name="Picture 3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34063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4675"/>
            <a:ext cx="3097213" cy="2427288"/>
          </a:xfrm>
          <a:prstGeom prst="rect">
            <a:avLst/>
          </a:prstGeom>
          <a:noFill/>
          <a:ln w="28575" algn="in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4581" name="Picture 5" descr="image (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652963"/>
            <a:ext cx="1516063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221163"/>
            <a:ext cx="4211638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500563" y="4868863"/>
            <a:ext cx="369411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i="1"/>
              <a:t>3 место – </a:t>
            </a:r>
            <a:r>
              <a:rPr lang="ru-RU" altLang="ru-RU" sz="2400" b="1" i="1">
                <a:solidFill>
                  <a:srgbClr val="990000"/>
                </a:solidFill>
              </a:rPr>
              <a:t>Мись Настя</a:t>
            </a:r>
          </a:p>
          <a:p>
            <a:pPr eaLnBrk="1" hangingPunct="1"/>
            <a:r>
              <a:rPr lang="ru-RU" altLang="ru-RU" sz="2400" b="1" i="1"/>
              <a:t> (9-А) – русский язык – </a:t>
            </a:r>
          </a:p>
          <a:p>
            <a:pPr eaLnBrk="1" hangingPunct="1"/>
            <a:r>
              <a:rPr lang="ru-RU" altLang="ru-RU" sz="2400" b="1" i="1"/>
              <a:t>учитель: Мись </a:t>
            </a:r>
          </a:p>
          <a:p>
            <a:pPr eaLnBrk="1" hangingPunct="1"/>
            <a:r>
              <a:rPr lang="ru-RU" altLang="ru-RU" sz="2400" b="1" i="1"/>
              <a:t>Елена Владимировна</a:t>
            </a:r>
            <a:endParaRPr lang="ru-RU" altLang="ru-RU"/>
          </a:p>
        </p:txBody>
      </p:sp>
    </p:spTree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 descr="Рисунок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8913"/>
            <a:ext cx="75215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3" descr="image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981075"/>
            <a:ext cx="6780213" cy="509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Рисунок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8913"/>
            <a:ext cx="75215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Рисунок1копиров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941888"/>
            <a:ext cx="1944688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250825" y="981075"/>
            <a:ext cx="511175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uk-UA" altLang="ru-RU" sz="1400" b="1"/>
              <a:t>7 февраля 2014 года состоялась</a:t>
            </a:r>
          </a:p>
          <a:p>
            <a:pPr eaLnBrk="1" hangingPunct="1"/>
            <a:r>
              <a:rPr lang="uk-UA" altLang="ru-RU" sz="1400" b="1"/>
              <a:t> IХ ежегодная научно-практическая конференция</a:t>
            </a:r>
          </a:p>
          <a:p>
            <a:pPr eaLnBrk="1" hangingPunct="1"/>
            <a:r>
              <a:rPr lang="uk-UA" altLang="ru-RU" sz="1400" b="1"/>
              <a:t> « Люби и знай, свой край» </a:t>
            </a:r>
          </a:p>
          <a:p>
            <a:pPr eaLnBrk="1" hangingPunct="1"/>
            <a:r>
              <a:rPr lang="uk-UA" altLang="ru-RU" sz="1400" b="1"/>
              <a:t> Целью данной конференции является </a:t>
            </a:r>
          </a:p>
          <a:p>
            <a:pPr eaLnBrk="1" hangingPunct="1"/>
            <a:r>
              <a:rPr lang="uk-UA" altLang="ru-RU" sz="1400" b="1"/>
              <a:t>приобщение учащихся к охране духовных святынь,</a:t>
            </a:r>
          </a:p>
          <a:p>
            <a:pPr eaLnBrk="1" hangingPunct="1"/>
            <a:r>
              <a:rPr lang="uk-UA" altLang="ru-RU" sz="1400" b="1"/>
              <a:t> памятников истории и культуры,</a:t>
            </a:r>
          </a:p>
          <a:p>
            <a:pPr eaLnBrk="1" hangingPunct="1"/>
            <a:r>
              <a:rPr lang="uk-UA" altLang="ru-RU" sz="1400" b="1"/>
              <a:t> изучение этноконфессиональных особенностей быта</a:t>
            </a:r>
          </a:p>
          <a:p>
            <a:pPr eaLnBrk="1" hangingPunct="1"/>
            <a:r>
              <a:rPr lang="uk-UA" altLang="ru-RU" sz="1400" b="1"/>
              <a:t> и традиций народов Крыма, семейных и религиозных традициях, приобретение учащимися знаний по краеведению, изучение родословной своей семьи. </a:t>
            </a:r>
          </a:p>
        </p:txBody>
      </p:sp>
      <p:pic>
        <p:nvPicPr>
          <p:cNvPr id="26629" name="Picture 8" descr="e0731b6f9974beabf2bcf0a8ecf8ee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341438"/>
            <a:ext cx="3649663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Rectangle 9"/>
          <p:cNvSpPr>
            <a:spLocks noChangeArrowheads="1"/>
          </p:cNvSpPr>
          <p:nvPr/>
        </p:nvSpPr>
        <p:spPr bwMode="auto">
          <a:xfrm>
            <a:off x="2555875" y="5157788"/>
            <a:ext cx="6437313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b="1"/>
              <a:t>Работа Татьяны Никуленко 11-А класс школа-гимназия №1</a:t>
            </a:r>
          </a:p>
          <a:p>
            <a:pPr eaLnBrk="1" hangingPunct="1"/>
            <a:r>
              <a:rPr lang="ru-RU" altLang="ru-RU" sz="1400" b="1"/>
              <a:t> ( научный руководитель учитель истории Слободенюк Н.В.) </a:t>
            </a:r>
          </a:p>
          <a:p>
            <a:pPr eaLnBrk="1" hangingPunct="1"/>
            <a:r>
              <a:rPr lang="ru-RU" altLang="ru-RU" sz="1400" b="1"/>
              <a:t>« Из истории военного санатория ( 1924-1991г) </a:t>
            </a:r>
          </a:p>
          <a:p>
            <a:pPr eaLnBrk="1" hangingPunct="1"/>
            <a:r>
              <a:rPr lang="ru-RU" altLang="ru-RU" sz="1400" b="1"/>
              <a:t>рассказывает о судьбе военного санатория в данный период</a:t>
            </a:r>
          </a:p>
          <a:p>
            <a:pPr eaLnBrk="1" hangingPunct="1"/>
            <a:r>
              <a:rPr lang="ru-RU" altLang="ru-RU" sz="1400" b="1"/>
              <a:t>Т. Никуленко  участвовала в республиканском этапе МАН « Искатель»</a:t>
            </a:r>
          </a:p>
          <a:p>
            <a:pPr eaLnBrk="1" hangingPunct="1"/>
            <a:r>
              <a:rPr lang="ru-RU" altLang="ru-RU" sz="1400" b="1"/>
              <a:t>и стала действительным членом МАН Крыма. </a:t>
            </a:r>
          </a:p>
        </p:txBody>
      </p:sp>
      <p:sp>
        <p:nvSpPr>
          <p:cNvPr id="26631" name="Rectangle 10"/>
          <p:cNvSpPr>
            <a:spLocks noChangeArrowheads="1"/>
          </p:cNvSpPr>
          <p:nvPr/>
        </p:nvSpPr>
        <p:spPr bwMode="auto">
          <a:xfrm>
            <a:off x="323850" y="3644900"/>
            <a:ext cx="8624888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400" b="1"/>
              <a:t>В секции « Исторические судьбы Крыма» представлены  работы:</a:t>
            </a:r>
          </a:p>
          <a:p>
            <a:pPr eaLnBrk="1" hangingPunct="1"/>
            <a:r>
              <a:rPr lang="ru-RU" altLang="ru-RU" sz="1400" b="1"/>
              <a:t>( научный руководитель Зеленцова Т.А.) </a:t>
            </a:r>
          </a:p>
          <a:p>
            <a:pPr eaLnBrk="1" hangingPunct="1"/>
            <a:r>
              <a:rPr lang="ru-RU" altLang="ru-RU" sz="1400" b="1"/>
              <a:t> Слободенюк Юля  9-Б класс написала работу об истории и становлении школы-гимназии №1.</a:t>
            </a:r>
          </a:p>
          <a:p>
            <a:pPr eaLnBrk="1" hangingPunct="1"/>
            <a:r>
              <a:rPr lang="ru-RU" altLang="ru-RU" sz="1400" b="1"/>
              <a:t> В работе Бобровской А. « Новый свет крымского виноделия» </a:t>
            </a:r>
          </a:p>
          <a:p>
            <a:pPr eaLnBrk="1" hangingPunct="1"/>
            <a:r>
              <a:rPr lang="ru-RU" altLang="ru-RU" sz="1400" b="1"/>
              <a:t>были обобщены  сведения о Л. Голицыне и визите Романовых в Новый Свет в 1912 и 2013г</a:t>
            </a:r>
          </a:p>
        </p:txBody>
      </p:sp>
      <p:pic>
        <p:nvPicPr>
          <p:cNvPr id="26632" name="Picture 11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13100"/>
            <a:ext cx="41751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2" descr="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797425"/>
            <a:ext cx="54768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11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04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959225" cy="29686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SC045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076700"/>
            <a:ext cx="1943100" cy="25923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DSC045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33825"/>
            <a:ext cx="1982787" cy="2644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Рисунок1к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052513"/>
            <a:ext cx="2082800" cy="27638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a2b37db2cb0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781300"/>
            <a:ext cx="2800350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AutoShape 7"/>
          <p:cNvSpPr>
            <a:spLocks noChangeArrowheads="1"/>
          </p:cNvSpPr>
          <p:nvPr/>
        </p:nvSpPr>
        <p:spPr bwMode="auto">
          <a:xfrm>
            <a:off x="250825" y="981075"/>
            <a:ext cx="2303463" cy="1657350"/>
          </a:xfrm>
          <a:prstGeom prst="irregularSeal1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/>
              <a:t>2014</a:t>
            </a:r>
            <a:endParaRPr lang="uk-UA" altLang="ru-RU" sz="2400" b="1"/>
          </a:p>
        </p:txBody>
      </p:sp>
      <p:pic>
        <p:nvPicPr>
          <p:cNvPr id="27656" name="Picture 8" descr="Рисунок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88913"/>
            <a:ext cx="66198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179388" y="1268413"/>
            <a:ext cx="1800225" cy="1296987"/>
          </a:xfrm>
          <a:prstGeom prst="irregularSeal1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/>
              <a:t>2014</a:t>
            </a:r>
            <a:endParaRPr lang="uk-UA" altLang="ru-RU" b="1"/>
          </a:p>
        </p:txBody>
      </p:sp>
      <p:pic>
        <p:nvPicPr>
          <p:cNvPr id="28675" name="Picture 9" descr="Рисунок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60350"/>
            <a:ext cx="8856662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10"/>
          <p:cNvSpPr>
            <a:spLocks noChangeArrowheads="1"/>
          </p:cNvSpPr>
          <p:nvPr/>
        </p:nvSpPr>
        <p:spPr bwMode="auto">
          <a:xfrm>
            <a:off x="539750" y="1773238"/>
            <a:ext cx="8258175" cy="179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/>
              <a:t>28 февраля в Судаке состоялся региональный этап </a:t>
            </a:r>
          </a:p>
          <a:p>
            <a:pPr algn="ctr" eaLnBrk="1" hangingPunct="1"/>
            <a:r>
              <a:rPr lang="ru-RU" altLang="ru-RU" sz="1400" b="1"/>
              <a:t>республиканского фестиваля-конкурса агитбригад </a:t>
            </a:r>
          </a:p>
          <a:p>
            <a:pPr algn="ctr" eaLnBrk="1" hangingPunct="1"/>
            <a:r>
              <a:rPr lang="ru-RU" altLang="ru-RU" sz="1400" b="1"/>
              <a:t>"Молодежь выбирает здоровье".</a:t>
            </a:r>
          </a:p>
          <a:p>
            <a:pPr algn="ctr" eaLnBrk="1" hangingPunct="1"/>
            <a:r>
              <a:rPr lang="ru-RU" altLang="ru-RU" sz="1400" b="1"/>
              <a:t> </a:t>
            </a:r>
          </a:p>
          <a:p>
            <a:pPr algn="ctr" eaLnBrk="1" hangingPunct="1"/>
            <a:r>
              <a:rPr lang="ru-RU" altLang="ru-RU" sz="1400" b="1"/>
              <a:t>В конкурсе приняли участие воспитанники семи школ региона.</a:t>
            </a:r>
          </a:p>
          <a:p>
            <a:pPr algn="ctr" eaLnBrk="1" hangingPunct="1"/>
            <a:r>
              <a:rPr lang="ru-RU" altLang="ru-RU" sz="1400" b="1"/>
              <a:t> Ребята в песнях, танцах, сценках и стихах рассказывали о вредных привычках</a:t>
            </a:r>
          </a:p>
          <a:p>
            <a:pPr algn="ctr" eaLnBrk="1" hangingPunct="1"/>
            <a:r>
              <a:rPr lang="ru-RU" altLang="ru-RU" sz="1400" b="1"/>
              <a:t> - алкоголизме и курении, об опасности ВИЧ и привлекали внимание к спорту и здоровью.</a:t>
            </a:r>
          </a:p>
          <a:p>
            <a:pPr algn="ctr"/>
            <a:endParaRPr lang="ru-RU" altLang="ru-RU" sz="1400" b="1"/>
          </a:p>
        </p:txBody>
      </p:sp>
      <p:pic>
        <p:nvPicPr>
          <p:cNvPr id="28677" name="Picture 11" descr="e2427ccad8d454ca20c5e7f036a161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500438"/>
            <a:ext cx="5472112" cy="29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516563"/>
            <a:ext cx="8229600" cy="11525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2000" b="1" smtClean="0"/>
              <a:t>Шахматисты школы-гимназии №1 (Сивцев М., Ганненко М., Ахтемов А., Бельские И. и И., Шагиахметов Т., Мельничек А. тренер Денисов С.В.) – неоднократные чемпионы Крыма и Украины.</a:t>
            </a:r>
            <a:endParaRPr lang="uk-UA" altLang="ru-RU" sz="2000" b="1" smtClean="0"/>
          </a:p>
        </p:txBody>
      </p:sp>
      <p:pic>
        <p:nvPicPr>
          <p:cNvPr id="29699" name="Picture 15" descr="PICT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0350"/>
            <a:ext cx="69119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4" name="Picture 16" descr="PICT0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0350"/>
            <a:ext cx="69135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 descr="PICT00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0350"/>
            <a:ext cx="69135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6" name="Picture 18" descr="PICT009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0350"/>
            <a:ext cx="6913563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19" descr="PICT01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8913"/>
            <a:ext cx="69850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20" descr="первенство крыма июнь20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88913"/>
            <a:ext cx="6985000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21" descr="IMG_137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8913"/>
            <a:ext cx="7056437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2" descr="imag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8913"/>
            <a:ext cx="705643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3" descr="imag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229225"/>
            <a:ext cx="7056437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7" descr="get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076700"/>
            <a:ext cx="31686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505">
            <a:off x="7380288" y="4221163"/>
            <a:ext cx="1433512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8" descr="й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96975"/>
            <a:ext cx="22479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19" descr="Символика клуба Учитель года Архангельской област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860800"/>
            <a:ext cx="316865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21" descr="Рисунок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856662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24"/>
          <p:cNvSpPr>
            <a:spLocks noChangeArrowheads="1"/>
          </p:cNvSpPr>
          <p:nvPr/>
        </p:nvSpPr>
        <p:spPr bwMode="auto">
          <a:xfrm>
            <a:off x="3563938" y="1989138"/>
            <a:ext cx="518795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 i="1"/>
              <a:t>«Учитель года – 2014». Номинация</a:t>
            </a:r>
            <a:endParaRPr lang="ru-RU" altLang="ru-RU"/>
          </a:p>
          <a:p>
            <a:pPr algn="ctr" eaLnBrk="1" hangingPunct="1"/>
            <a:r>
              <a:rPr lang="ru-RU" altLang="ru-RU" b="1" i="1"/>
              <a:t>«Литература (интегрированный курс).</a:t>
            </a:r>
            <a:endParaRPr lang="ru-RU" altLang="ru-RU"/>
          </a:p>
          <a:p>
            <a:pPr algn="ctr" eaLnBrk="1" hangingPunct="1"/>
            <a:r>
              <a:rPr lang="ru-RU" altLang="ru-RU" b="1" i="1"/>
              <a:t>После победы в Судакском регионе</a:t>
            </a:r>
            <a:endParaRPr lang="ru-RU" altLang="ru-RU"/>
          </a:p>
          <a:p>
            <a:pPr algn="ctr" eaLnBrk="1" hangingPunct="1"/>
            <a:r>
              <a:rPr lang="ru-RU" altLang="ru-RU" b="1" i="1"/>
              <a:t>  приняла участие во</a:t>
            </a:r>
            <a:r>
              <a:rPr lang="ru-RU" altLang="ru-RU"/>
              <a:t> </a:t>
            </a:r>
            <a:r>
              <a:rPr lang="en-US" altLang="ru-RU" b="1" i="1"/>
              <a:t>II</a:t>
            </a:r>
            <a:r>
              <a:rPr lang="ru-RU" altLang="ru-RU"/>
              <a:t> </a:t>
            </a:r>
            <a:r>
              <a:rPr lang="ru-RU" altLang="ru-RU" b="1" i="1"/>
              <a:t>отборочном туре. </a:t>
            </a:r>
            <a:endParaRPr lang="ru-RU" altLang="ru-RU"/>
          </a:p>
          <a:p>
            <a:pPr algn="ctr" eaLnBrk="1" hangingPunct="1"/>
            <a:r>
              <a:rPr lang="ru-RU" altLang="ru-RU" b="1" i="1"/>
              <a:t>Пройден отборочный тур.</a:t>
            </a:r>
            <a:endParaRPr lang="ru-RU" altLang="ru-RU"/>
          </a:p>
          <a:p>
            <a:pPr algn="ctr" eaLnBrk="1" hangingPunct="1"/>
            <a:r>
              <a:rPr lang="ru-RU" altLang="ru-RU" b="1" i="1"/>
              <a:t>И…</a:t>
            </a:r>
            <a:r>
              <a:rPr lang="ru-RU" altLang="ru-RU"/>
              <a:t> </a:t>
            </a:r>
            <a:r>
              <a:rPr lang="en-US" altLang="ru-RU" b="1" i="1"/>
              <a:t>III</a:t>
            </a:r>
            <a:r>
              <a:rPr lang="ru-RU" altLang="ru-RU"/>
              <a:t> </a:t>
            </a:r>
            <a:r>
              <a:rPr lang="ru-RU" altLang="ru-RU" b="1" i="1"/>
              <a:t>место в Республике!!!</a:t>
            </a:r>
            <a:endParaRPr lang="ru-RU" altLang="ru-RU"/>
          </a:p>
          <a:p>
            <a:pPr algn="ctr"/>
            <a:endParaRPr lang="ru-RU" altLang="ru-RU"/>
          </a:p>
        </p:txBody>
      </p:sp>
      <p:sp>
        <p:nvSpPr>
          <p:cNvPr id="30728" name="Text Box 25"/>
          <p:cNvSpPr txBox="1">
            <a:spLocks noChangeArrowheads="1"/>
          </p:cNvSpPr>
          <p:nvPr/>
        </p:nvSpPr>
        <p:spPr bwMode="auto">
          <a:xfrm>
            <a:off x="3835400" y="1123950"/>
            <a:ext cx="4362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990000"/>
                </a:solidFill>
              </a:rPr>
              <a:t>Мись Елена Владимировна</a:t>
            </a:r>
          </a:p>
          <a:p>
            <a:pPr algn="ctr" eaLnBrk="1" hangingPunct="1"/>
            <a:r>
              <a:rPr lang="ru-RU" altLang="ru-RU" sz="2400" b="1"/>
              <a:t>- победитель конкурсов</a:t>
            </a:r>
          </a:p>
        </p:txBody>
      </p:sp>
      <p:pic>
        <p:nvPicPr>
          <p:cNvPr id="30729" name="Picture 26" descr="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005263"/>
            <a:ext cx="316865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24" name="Picture 12" descr="SP_A28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2689">
            <a:off x="250825" y="1052513"/>
            <a:ext cx="291623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2"/>
          <a:stretch>
            <a:fillRect/>
          </a:stretch>
        </p:blipFill>
        <p:spPr bwMode="auto">
          <a:xfrm rot="705378">
            <a:off x="5651500" y="836613"/>
            <a:ext cx="3168650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26" name="Picture 14" descr="Фото24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260350"/>
            <a:ext cx="3024187" cy="181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33" name="AutoShape 21" descr="Водяные капли"/>
          <p:cNvSpPr>
            <a:spLocks noChangeArrowheads="1"/>
          </p:cNvSpPr>
          <p:nvPr/>
        </p:nvSpPr>
        <p:spPr bwMode="auto">
          <a:xfrm>
            <a:off x="1763713" y="2205038"/>
            <a:ext cx="5473700" cy="3960812"/>
          </a:xfrm>
          <a:prstGeom prst="star24">
            <a:avLst>
              <a:gd name="adj" fmla="val 37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4 года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в школе работает кружок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«Юный журналист».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Результатом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нашей деятельности стал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ежемесячный выпуск школьной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газеты«Чайка»,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активное участие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в школьной жизни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Tahoma" panose="020B0604030504040204" pitchFamily="34" charset="0"/>
            </a:endParaRPr>
          </a:p>
        </p:txBody>
      </p:sp>
      <p:pic>
        <p:nvPicPr>
          <p:cNvPr id="36870" name="Picture 6" descr="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5513">
            <a:off x="971550" y="188913"/>
            <a:ext cx="175736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0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827">
            <a:off x="7092950" y="260350"/>
            <a:ext cx="17303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8" descr="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8088">
            <a:off x="323850" y="2781300"/>
            <a:ext cx="189388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9" descr="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24303">
            <a:off x="1547813" y="4221163"/>
            <a:ext cx="158115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0" descr="00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322">
            <a:off x="7092950" y="2924175"/>
            <a:ext cx="17367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8496">
            <a:off x="6372225" y="4149725"/>
            <a:ext cx="1768475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17" descr="00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3021">
            <a:off x="4932363" y="404813"/>
            <a:ext cx="189865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8" descr="00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31744">
            <a:off x="2916238" y="333375"/>
            <a:ext cx="17938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1" descr="Водяные капли"/>
          <p:cNvSpPr>
            <a:spLocks noChangeArrowheads="1"/>
          </p:cNvSpPr>
          <p:nvPr/>
        </p:nvSpPr>
        <p:spPr bwMode="auto">
          <a:xfrm>
            <a:off x="1763713" y="2205038"/>
            <a:ext cx="5473700" cy="3960812"/>
          </a:xfrm>
          <a:prstGeom prst="star24">
            <a:avLst>
              <a:gd name="adj" fmla="val 37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4 года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в школе работает кружок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«Юный журналист».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Руководитель - Мись Е.В.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Результатом  деятельности стал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ежемесячный выпуск школьной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газеты«Чайка»,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активное участие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ahoma" panose="020B0604030504040204" pitchFamily="34" charset="0"/>
              </a:rPr>
              <a:t>в школьной жизни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4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94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4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4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8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33" grpId="0" animBg="1"/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050" y="0"/>
            <a:ext cx="9290050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/>
          <p:cNvSpPr>
            <a:spLocks noChangeArrowheads="1"/>
          </p:cNvSpPr>
          <p:nvPr/>
        </p:nvSpPr>
        <p:spPr bwMode="auto">
          <a:xfrm>
            <a:off x="539750" y="188913"/>
            <a:ext cx="8135938" cy="1152525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Школа - гимназия № 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Судакского городского совета АР Крым</a:t>
            </a:r>
          </a:p>
        </p:txBody>
      </p:sp>
      <p:sp>
        <p:nvSpPr>
          <p:cNvPr id="5124" name="Rectangle 9"/>
          <p:cNvSpPr>
            <a:spLocks noChangeArrowheads="1"/>
          </p:cNvSpPr>
          <p:nvPr/>
        </p:nvSpPr>
        <p:spPr bwMode="auto">
          <a:xfrm>
            <a:off x="4032250" y="1989138"/>
            <a:ext cx="5111750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uk-UA" altLang="ru-RU" sz="2800" b="1">
                <a:solidFill>
                  <a:srgbClr val="990000"/>
                </a:solidFill>
              </a:rPr>
              <a:t>Количество </a:t>
            </a:r>
            <a:r>
              <a:rPr lang="ru-RU" altLang="ru-RU" sz="2800" b="1">
                <a:solidFill>
                  <a:srgbClr val="990000"/>
                </a:solidFill>
              </a:rPr>
              <a:t>учащихся :</a:t>
            </a:r>
            <a:r>
              <a:rPr lang="ru-RU" altLang="ru-RU" sz="2800"/>
              <a:t> </a:t>
            </a:r>
          </a:p>
          <a:p>
            <a:pPr eaLnBrk="1" hangingPunct="1">
              <a:buFontTx/>
              <a:buNone/>
            </a:pPr>
            <a:r>
              <a:rPr lang="ru-RU" altLang="ru-RU" sz="2800" b="1" i="1"/>
              <a:t>818 человек – 36 классов.</a:t>
            </a:r>
          </a:p>
          <a:p>
            <a:pPr eaLnBrk="1" hangingPunct="1">
              <a:buFontTx/>
              <a:buNone/>
            </a:pPr>
            <a:r>
              <a:rPr lang="ru-RU" altLang="ru-RU" sz="2800" b="1"/>
              <a:t>ГПД-10 групп-150 человек</a:t>
            </a:r>
          </a:p>
          <a:p>
            <a:pPr eaLnBrk="1" hangingPunct="1">
              <a:buFontTx/>
              <a:buNone/>
            </a:pPr>
            <a:r>
              <a:rPr lang="ru-RU" altLang="ru-RU" sz="2800" b="1">
                <a:solidFill>
                  <a:srgbClr val="990000"/>
                </a:solidFill>
              </a:rPr>
              <a:t>Количество учителей:</a:t>
            </a:r>
            <a:r>
              <a:rPr lang="ru-RU" altLang="ru-RU" sz="2800" b="1" i="1"/>
              <a:t> </a:t>
            </a:r>
          </a:p>
          <a:p>
            <a:pPr eaLnBrk="1" hangingPunct="1">
              <a:buFontTx/>
              <a:buNone/>
            </a:pPr>
            <a:r>
              <a:rPr lang="ru-RU" altLang="ru-RU" sz="2800" b="1" i="1"/>
              <a:t> 49 человек</a:t>
            </a:r>
            <a:endParaRPr lang="uk-UA" altLang="ru-RU" sz="2800" b="1" i="1"/>
          </a:p>
        </p:txBody>
      </p:sp>
      <p:pic>
        <p:nvPicPr>
          <p:cNvPr id="5125" name="Picture 17" descr="P913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3529013" cy="2625725"/>
          </a:xfrm>
          <a:prstGeom prst="rect">
            <a:avLst/>
          </a:prstGeom>
          <a:solidFill>
            <a:srgbClr val="993300"/>
          </a:solidFill>
          <a:ln w="25400">
            <a:solidFill>
              <a:srgbClr val="993300"/>
            </a:solidFill>
            <a:miter lim="800000"/>
            <a:headEnd/>
            <a:tailEnd/>
          </a:ln>
        </p:spPr>
      </p:pic>
      <p:pic>
        <p:nvPicPr>
          <p:cNvPr id="5126" name="Picture 11" descr="2f82602c1ff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08425"/>
            <a:ext cx="367188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81300"/>
            <a:ext cx="35147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8"/>
          <p:cNvSpPr>
            <a:spLocks noChangeArrowheads="1"/>
          </p:cNvSpPr>
          <p:nvPr/>
        </p:nvSpPr>
        <p:spPr bwMode="auto">
          <a:xfrm>
            <a:off x="5292725" y="4221163"/>
            <a:ext cx="3511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990000"/>
                </a:solidFill>
              </a:rPr>
              <a:t>http://miselena2013.jimdo.com</a:t>
            </a:r>
          </a:p>
        </p:txBody>
      </p:sp>
      <p:sp>
        <p:nvSpPr>
          <p:cNvPr id="32772" name="Text Box 9"/>
          <p:cNvSpPr txBox="1">
            <a:spLocks noChangeArrowheads="1"/>
          </p:cNvSpPr>
          <p:nvPr/>
        </p:nvSpPr>
        <p:spPr bwMode="auto">
          <a:xfrm>
            <a:off x="5364163" y="4581525"/>
            <a:ext cx="348773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 Сайт</a:t>
            </a:r>
          </a:p>
          <a:p>
            <a:pPr eaLnBrk="1" hangingPunct="1"/>
            <a:r>
              <a:rPr lang="ru-RU" altLang="ru-RU" b="1">
                <a:solidFill>
                  <a:srgbClr val="990000"/>
                </a:solidFill>
              </a:rPr>
              <a:t>Мись Елены Владимировны</a:t>
            </a:r>
          </a:p>
          <a:p>
            <a:pPr eaLnBrk="1" hangingPunct="1"/>
            <a:r>
              <a:rPr lang="ru-RU" altLang="ru-RU" b="1"/>
              <a:t>учителя русского языка</a:t>
            </a:r>
          </a:p>
          <a:p>
            <a:pPr eaLnBrk="1" hangingPunct="1"/>
            <a:r>
              <a:rPr lang="ru-RU" altLang="ru-RU" b="1"/>
              <a:t>и литературы, руководителя</a:t>
            </a:r>
          </a:p>
          <a:p>
            <a:pPr eaLnBrk="1" hangingPunct="1"/>
            <a:r>
              <a:rPr lang="ru-RU" altLang="ru-RU" b="1"/>
              <a:t>Кружка «Юный журналист»</a:t>
            </a:r>
          </a:p>
          <a:p>
            <a:pPr eaLnBrk="1" hangingPunct="1"/>
            <a:endParaRPr lang="ru-RU" altLang="ru-RU" b="1"/>
          </a:p>
        </p:txBody>
      </p:sp>
      <p:pic>
        <p:nvPicPr>
          <p:cNvPr id="32773" name="Picture 10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404813"/>
            <a:ext cx="53292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11" descr="ДЛЯ САЙ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852738"/>
            <a:ext cx="4319588" cy="936625"/>
          </a:xfrm>
          <a:prstGeom prst="rect">
            <a:avLst/>
          </a:prstGeom>
          <a:noFill/>
          <a:ln w="28575">
            <a:solidFill>
              <a:srgbClr val="9966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5" name="Picture 12" descr="image(5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700213"/>
            <a:ext cx="38163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13"/>
          <p:cNvSpPr txBox="1">
            <a:spLocks noChangeArrowheads="1"/>
          </p:cNvSpPr>
          <p:nvPr/>
        </p:nvSpPr>
        <p:spPr bwMode="auto">
          <a:xfrm>
            <a:off x="900113" y="4629150"/>
            <a:ext cx="34861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/>
              <a:t>Сайт </a:t>
            </a:r>
          </a:p>
          <a:p>
            <a:pPr eaLnBrk="1" hangingPunct="1"/>
            <a:r>
              <a:rPr lang="ru-RU" altLang="ru-RU" b="1">
                <a:solidFill>
                  <a:srgbClr val="990000"/>
                </a:solidFill>
              </a:rPr>
              <a:t>Лефтеровой</a:t>
            </a:r>
          </a:p>
          <a:p>
            <a:pPr eaLnBrk="1" hangingPunct="1"/>
            <a:r>
              <a:rPr lang="ru-RU" altLang="ru-RU" b="1">
                <a:solidFill>
                  <a:srgbClr val="990000"/>
                </a:solidFill>
              </a:rPr>
              <a:t>Ирины Анатольевны,</a:t>
            </a:r>
          </a:p>
          <a:p>
            <a:pPr eaLnBrk="1" hangingPunct="1"/>
            <a:r>
              <a:rPr lang="ru-RU" altLang="ru-RU" b="1"/>
              <a:t>учителя начальных классов </a:t>
            </a:r>
          </a:p>
        </p:txBody>
      </p:sp>
      <p:pic>
        <p:nvPicPr>
          <p:cNvPr id="32777" name="Picture 16" descr="9682-5-1-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68413"/>
            <a:ext cx="80962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7" descr="2335bb9b655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341438"/>
            <a:ext cx="119062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Rectangle 18"/>
          <p:cNvSpPr>
            <a:spLocks noChangeArrowheads="1"/>
          </p:cNvSpPr>
          <p:nvPr/>
        </p:nvSpPr>
        <p:spPr bwMode="auto">
          <a:xfrm>
            <a:off x="468313" y="4149725"/>
            <a:ext cx="450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990000"/>
                </a:solidFill>
              </a:rPr>
              <a:t>http://lefterovasudakschool1.jimdo.com</a:t>
            </a:r>
          </a:p>
        </p:txBody>
      </p:sp>
    </p:spTree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4813"/>
            <a:ext cx="3960812" cy="270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068638"/>
            <a:ext cx="3960812" cy="265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3796" name="Rectangle 6"/>
          <p:cNvSpPr>
            <a:spLocks noChangeArrowheads="1"/>
          </p:cNvSpPr>
          <p:nvPr/>
        </p:nvSpPr>
        <p:spPr bwMode="auto">
          <a:xfrm>
            <a:off x="0" y="260350"/>
            <a:ext cx="4787900" cy="158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altLang="ru-RU" sz="2000" b="1"/>
              <a:t>Подробную информацию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altLang="ru-RU" sz="2000" b="1"/>
              <a:t>о работе школы-гимназии №1 Судакского городского совета </a:t>
            </a:r>
            <a:endParaRPr lang="ru-RU" altLang="ru-RU" sz="2000" b="1">
              <a:solidFill>
                <a:srgbClr val="0000FF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Вы можете узнать на сайте школы</a:t>
            </a:r>
            <a:endParaRPr lang="en-US" altLang="ru-RU" sz="1800" b="1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/>
              <a:t> </a:t>
            </a:r>
            <a:r>
              <a:rPr lang="ru-RU" altLang="ru-RU" sz="1800" b="1">
                <a:solidFill>
                  <a:srgbClr val="990000"/>
                </a:solidFill>
                <a:hlinkClick r:id="rId4"/>
              </a:rPr>
              <a:t>http://sudakschool1.jimdo.com</a:t>
            </a:r>
            <a:r>
              <a:rPr lang="ru-RU" altLang="ru-RU" sz="1800" b="1">
                <a:solidFill>
                  <a:schemeClr val="accent2"/>
                </a:solidFill>
                <a:hlinkClick r:id="rId4"/>
              </a:rPr>
              <a:t>/</a:t>
            </a:r>
            <a:endParaRPr lang="ru-RU" altLang="ru-RU" sz="2000" b="1">
              <a:solidFill>
                <a:srgbClr val="0000FF"/>
              </a:solidFill>
            </a:endParaRPr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539750" y="4508500"/>
            <a:ext cx="4159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990000"/>
                </a:solidFill>
                <a:hlinkClick r:id="rId5"/>
              </a:rPr>
              <a:t>http://www.proshkolu.ru/org/sudak1</a:t>
            </a:r>
            <a:r>
              <a:rPr lang="ru-RU" altLang="ru-RU" b="1">
                <a:solidFill>
                  <a:srgbClr val="006699"/>
                </a:solidFill>
                <a:hlinkClick r:id="rId5"/>
              </a:rPr>
              <a:t>/</a:t>
            </a:r>
            <a:endParaRPr lang="ru-RU" altLang="ru-RU">
              <a:solidFill>
                <a:srgbClr val="006699"/>
              </a:solidFill>
            </a:endParaRPr>
          </a:p>
        </p:txBody>
      </p:sp>
      <p:sp>
        <p:nvSpPr>
          <p:cNvPr id="33798" name="Text Box 10"/>
          <p:cNvSpPr txBox="1">
            <a:spLocks noChangeArrowheads="1"/>
          </p:cNvSpPr>
          <p:nvPr/>
        </p:nvSpPr>
        <p:spPr bwMode="auto">
          <a:xfrm>
            <a:off x="395288" y="3213100"/>
            <a:ext cx="4032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990000"/>
                </a:solidFill>
                <a:hlinkClick r:id="rId6"/>
              </a:rPr>
              <a:t>http://sudak_school1l.</a:t>
            </a:r>
          </a:p>
          <a:p>
            <a:pPr algn="ctr" eaLnBrk="1" hangingPunct="1"/>
            <a:r>
              <a:rPr lang="ru-RU" altLang="ru-RU" b="1">
                <a:solidFill>
                  <a:srgbClr val="990000"/>
                </a:solidFill>
                <a:hlinkClick r:id="rId6"/>
              </a:rPr>
              <a:t>krimedu.com/ru/site/glavnaya.html</a:t>
            </a:r>
            <a:endParaRPr lang="ru-RU" altLang="ru-RU">
              <a:solidFill>
                <a:srgbClr val="990000"/>
              </a:solidFill>
            </a:endParaRPr>
          </a:p>
        </p:txBody>
      </p:sp>
      <p:pic>
        <p:nvPicPr>
          <p:cNvPr id="33799" name="Picture 13" descr="image(9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860800"/>
            <a:ext cx="32400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15" descr="sma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89138"/>
            <a:ext cx="31686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5076825" y="5734050"/>
            <a:ext cx="3622675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ru-RU" altLang="ru-RU" b="1"/>
              <a:t>Электронная почта:</a:t>
            </a:r>
            <a:endParaRPr lang="en-US" altLang="ru-RU" b="1"/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ru-RU" b="1">
                <a:solidFill>
                  <a:srgbClr val="990000"/>
                </a:solidFill>
              </a:rPr>
              <a:t>sudak_school1@mail.ru</a:t>
            </a:r>
          </a:p>
        </p:txBody>
      </p:sp>
      <p:sp>
        <p:nvSpPr>
          <p:cNvPr id="33802" name="Text Box 17"/>
          <p:cNvSpPr txBox="1">
            <a:spLocks noChangeArrowheads="1"/>
          </p:cNvSpPr>
          <p:nvPr/>
        </p:nvSpPr>
        <p:spPr bwMode="auto">
          <a:xfrm>
            <a:off x="468313" y="1628775"/>
            <a:ext cx="3913187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ru-RU" altLang="ru-RU" b="1"/>
              <a:t>И наших страницах в Интернете:</a:t>
            </a:r>
            <a:endParaRPr lang="ru-RU" altLang="ru-RU"/>
          </a:p>
        </p:txBody>
      </p:sp>
      <p:pic>
        <p:nvPicPr>
          <p:cNvPr id="33803" name="Picture 20" descr="head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868863"/>
            <a:ext cx="31686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4" name="Text Box 21"/>
          <p:cNvSpPr txBox="1">
            <a:spLocks noChangeArrowheads="1"/>
          </p:cNvSpPr>
          <p:nvPr/>
        </p:nvSpPr>
        <p:spPr bwMode="auto">
          <a:xfrm>
            <a:off x="468313" y="5589588"/>
            <a:ext cx="424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990000"/>
                </a:solidFill>
              </a:rPr>
              <a:t>http://librarysudakschool1.jimdo.com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 descr="Свербилова Лилия Сергеевна франц яз зам по воспит работ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700213"/>
            <a:ext cx="1249363" cy="1871662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12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484313"/>
            <a:ext cx="1431925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148" name="AutoShape 13"/>
          <p:cNvSpPr>
            <a:spLocks noChangeArrowheads="1"/>
          </p:cNvSpPr>
          <p:nvPr/>
        </p:nvSpPr>
        <p:spPr bwMode="auto">
          <a:xfrm>
            <a:off x="250825" y="3573463"/>
            <a:ext cx="3132138" cy="647700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ahoma" panose="020B0604030504040204" pitchFamily="34" charset="0"/>
              </a:rPr>
              <a:t>Сапига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ahoma" panose="020B0604030504040204" pitchFamily="34" charset="0"/>
              </a:rPr>
              <a:t>Дарья Юрьевна</a:t>
            </a:r>
          </a:p>
        </p:txBody>
      </p:sp>
      <p:sp>
        <p:nvSpPr>
          <p:cNvPr id="6149" name="AutoShape 13"/>
          <p:cNvSpPr>
            <a:spLocks noChangeArrowheads="1"/>
          </p:cNvSpPr>
          <p:nvPr/>
        </p:nvSpPr>
        <p:spPr bwMode="auto">
          <a:xfrm>
            <a:off x="3059113" y="3429000"/>
            <a:ext cx="3132137" cy="1079500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ahoma" panose="020B0604030504040204" pitchFamily="34" charset="0"/>
              </a:rPr>
              <a:t>Вилкова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ahoma" panose="020B0604030504040204" pitchFamily="34" charset="0"/>
              </a:rPr>
              <a:t>Елена Дмитриевна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ahoma" panose="020B0604030504040204" pitchFamily="34" charset="0"/>
              </a:rPr>
              <a:t>директор</a:t>
            </a:r>
          </a:p>
        </p:txBody>
      </p:sp>
      <p:sp>
        <p:nvSpPr>
          <p:cNvPr id="6150" name="AutoShape 13"/>
          <p:cNvSpPr>
            <a:spLocks noChangeArrowheads="1"/>
          </p:cNvSpPr>
          <p:nvPr/>
        </p:nvSpPr>
        <p:spPr bwMode="auto">
          <a:xfrm>
            <a:off x="5867400" y="3573463"/>
            <a:ext cx="3132138" cy="647700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ahoma" panose="020B0604030504040204" pitchFamily="34" charset="0"/>
              </a:rPr>
              <a:t>Свербилова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ahoma" panose="020B0604030504040204" pitchFamily="34" charset="0"/>
              </a:rPr>
              <a:t>Лилия Сергеевна</a:t>
            </a:r>
          </a:p>
        </p:txBody>
      </p:sp>
      <p:sp>
        <p:nvSpPr>
          <p:cNvPr id="6151" name="AutoShape 13"/>
          <p:cNvSpPr>
            <a:spLocks noChangeArrowheads="1"/>
          </p:cNvSpPr>
          <p:nvPr/>
        </p:nvSpPr>
        <p:spPr bwMode="auto">
          <a:xfrm>
            <a:off x="539750" y="260350"/>
            <a:ext cx="8135938" cy="863600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Школа - гимназия № 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Судакского городского совета АР Крым</a:t>
            </a:r>
          </a:p>
        </p:txBody>
      </p:sp>
      <p:pic>
        <p:nvPicPr>
          <p:cNvPr id="6152" name="Picture 15" descr="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700213"/>
            <a:ext cx="1296987" cy="18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53" name="Picture 17" descr="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437063"/>
            <a:ext cx="1296988" cy="189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154" name="AutoShape 13"/>
          <p:cNvSpPr>
            <a:spLocks noChangeArrowheads="1"/>
          </p:cNvSpPr>
          <p:nvPr/>
        </p:nvSpPr>
        <p:spPr bwMode="auto">
          <a:xfrm>
            <a:off x="3132138" y="5949950"/>
            <a:ext cx="3132137" cy="647700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ahoma" panose="020B0604030504040204" pitchFamily="34" charset="0"/>
              </a:rPr>
              <a:t>Агеенко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latin typeface="Tahoma" panose="020B0604030504040204" pitchFamily="34" charset="0"/>
              </a:rPr>
              <a:t>Сергей Сергеевич</a:t>
            </a:r>
          </a:p>
        </p:txBody>
      </p:sp>
      <p:pic>
        <p:nvPicPr>
          <p:cNvPr id="6155" name="Picture 20" descr="Рисунок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052513"/>
            <a:ext cx="2784475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13"/>
          <p:cNvSpPr>
            <a:spLocks noChangeArrowheads="1"/>
          </p:cNvSpPr>
          <p:nvPr/>
        </p:nvSpPr>
        <p:spPr bwMode="auto">
          <a:xfrm>
            <a:off x="539750" y="188913"/>
            <a:ext cx="8135938" cy="1152525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Школа - гимназия № 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Судакского городского совета АР Крым</a:t>
            </a:r>
          </a:p>
        </p:txBody>
      </p:sp>
      <p:pic>
        <p:nvPicPr>
          <p:cNvPr id="7171" name="Picture 17" descr="P913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916113"/>
            <a:ext cx="2828925" cy="2105025"/>
          </a:xfrm>
          <a:prstGeom prst="rect">
            <a:avLst/>
          </a:prstGeom>
          <a:solidFill>
            <a:srgbClr val="993300"/>
          </a:solidFill>
          <a:ln w="25400">
            <a:solidFill>
              <a:srgbClr val="993300"/>
            </a:solidFill>
            <a:miter lim="800000"/>
            <a:headEnd/>
            <a:tailEnd/>
          </a:ln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924300" y="1844675"/>
            <a:ext cx="497840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400" b="1">
                <a:solidFill>
                  <a:srgbClr val="800000"/>
                </a:solidFill>
              </a:rPr>
              <a:t>Квалификационые категории:</a:t>
            </a:r>
          </a:p>
          <a:p>
            <a:pPr eaLnBrk="1" hangingPunct="1"/>
            <a:r>
              <a:rPr lang="ru-RU" altLang="ru-RU" sz="2400" b="1"/>
              <a:t>Высшая категория – 26</a:t>
            </a:r>
          </a:p>
          <a:p>
            <a:pPr eaLnBrk="1" hangingPunct="1"/>
            <a:r>
              <a:rPr lang="ru-RU" altLang="ru-RU" sz="2400" b="1"/>
              <a:t>Первая категория – 8</a:t>
            </a:r>
          </a:p>
          <a:p>
            <a:pPr eaLnBrk="1" hangingPunct="1"/>
            <a:r>
              <a:rPr lang="ru-RU" altLang="ru-RU" sz="2400" b="1"/>
              <a:t>Вторая категория – 6</a:t>
            </a:r>
          </a:p>
          <a:p>
            <a:pPr eaLnBrk="1" hangingPunct="1"/>
            <a:r>
              <a:rPr lang="ru-RU" altLang="ru-RU" sz="2400" b="1"/>
              <a:t>Специалист - 9</a:t>
            </a:r>
            <a:endParaRPr lang="uk-UA" altLang="ru-RU" sz="2400" b="1" i="1"/>
          </a:p>
        </p:txBody>
      </p:sp>
      <p:pic>
        <p:nvPicPr>
          <p:cNvPr id="7173" name="Picture 5" descr="учител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3529012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174" name="Object 9"/>
          <p:cNvGraphicFramePr>
            <a:graphicFrameLocks noChangeAspect="1"/>
          </p:cNvGraphicFramePr>
          <p:nvPr/>
        </p:nvGraphicFramePr>
        <p:xfrm>
          <a:off x="3851275" y="3621088"/>
          <a:ext cx="4859338" cy="323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Диаграмма" r:id="rId5" imgW="6095928" imgH="4061448" progId="MSGraph.Chart.8">
                  <p:embed followColorScheme="full"/>
                </p:oleObj>
              </mc:Choice>
              <mc:Fallback>
                <p:oleObj name="Диаграмма" r:id="rId5" imgW="6095928" imgH="4061448" progId="MSGraph.Chart.8">
                  <p:embed followColorScheme="full"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3621088"/>
                        <a:ext cx="4859338" cy="323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3"/>
          <p:cNvSpPr>
            <a:spLocks noChangeArrowheads="1"/>
          </p:cNvSpPr>
          <p:nvPr/>
        </p:nvSpPr>
        <p:spPr bwMode="auto">
          <a:xfrm>
            <a:off x="539750" y="188913"/>
            <a:ext cx="8135938" cy="1152525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Школа - гимназия № 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Судакского городского совета АР Крым</a:t>
            </a:r>
          </a:p>
        </p:txBody>
      </p:sp>
      <p:sp>
        <p:nvSpPr>
          <p:cNvPr id="8195" name="Rectangle 4"/>
          <p:cNvSpPr>
            <a:spLocks noChangeArrowheads="1"/>
          </p:cNvSpPr>
          <p:nvPr/>
        </p:nvSpPr>
        <p:spPr bwMode="auto">
          <a:xfrm>
            <a:off x="179388" y="1484313"/>
            <a:ext cx="5616575" cy="244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2800" b="1" i="1">
                <a:solidFill>
                  <a:srgbClr val="990000"/>
                </a:solidFill>
              </a:rPr>
              <a:t>Педагогические звания:</a:t>
            </a:r>
          </a:p>
          <a:p>
            <a:pPr eaLnBrk="1" hangingPunct="1">
              <a:buFontTx/>
              <a:buNone/>
            </a:pPr>
            <a:r>
              <a:rPr lang="ru-RU" altLang="ru-RU" sz="2400" b="1"/>
              <a:t>Учитель-методист – 2</a:t>
            </a:r>
          </a:p>
          <a:p>
            <a:pPr eaLnBrk="1" hangingPunct="1">
              <a:buFontTx/>
              <a:buNone/>
            </a:pPr>
            <a:r>
              <a:rPr lang="ru-RU" altLang="ru-RU" sz="2400" b="1"/>
              <a:t>Старший учитель – 19</a:t>
            </a:r>
          </a:p>
          <a:p>
            <a:pPr eaLnBrk="1" hangingPunct="1">
              <a:buFontTx/>
              <a:buNone/>
            </a:pPr>
            <a:r>
              <a:rPr lang="ru-RU" altLang="ru-RU" sz="2400" b="1"/>
              <a:t>Заслуженный учитель Крыма – 1</a:t>
            </a:r>
          </a:p>
          <a:p>
            <a:pPr eaLnBrk="1" hangingPunct="1">
              <a:buFontTx/>
              <a:buNone/>
            </a:pPr>
            <a:r>
              <a:rPr lang="ru-RU" altLang="ru-RU" sz="2400" b="1"/>
              <a:t>Отличник образования Украины - 9</a:t>
            </a:r>
          </a:p>
          <a:p>
            <a:pPr eaLnBrk="1" hangingPunct="1"/>
            <a:endParaRPr lang="uk-UA" altLang="ru-RU" sz="2400" b="1"/>
          </a:p>
        </p:txBody>
      </p:sp>
      <p:graphicFrame>
        <p:nvGraphicFramePr>
          <p:cNvPr id="8196" name="Object 7"/>
          <p:cNvGraphicFramePr>
            <a:graphicFrameLocks noChangeAspect="1"/>
          </p:cNvGraphicFramePr>
          <p:nvPr/>
        </p:nvGraphicFramePr>
        <p:xfrm>
          <a:off x="5327650" y="1196975"/>
          <a:ext cx="381635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Диаграмма" r:id="rId3" imgW="6095928" imgH="4061448" progId="MSGraph.Chart.8">
                  <p:embed followColorScheme="full"/>
                </p:oleObj>
              </mc:Choice>
              <mc:Fallback>
                <p:oleObj name="Диаграмма" r:id="rId3" imgW="6095928" imgH="4061448" progId="MSGraph.Chart.8">
                  <p:embed followColorScheme="full"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7650" y="1196975"/>
                        <a:ext cx="381635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8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70325"/>
            <a:ext cx="4103687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10"/>
          <p:cNvSpPr txBox="1">
            <a:spLocks noChangeArrowheads="1"/>
          </p:cNvSpPr>
          <p:nvPr/>
        </p:nvSpPr>
        <p:spPr bwMode="auto">
          <a:xfrm>
            <a:off x="1743075" y="45291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8199" name="Text Box 11"/>
          <p:cNvSpPr txBox="1">
            <a:spLocks noChangeArrowheads="1"/>
          </p:cNvSpPr>
          <p:nvPr/>
        </p:nvSpPr>
        <p:spPr bwMode="auto">
          <a:xfrm>
            <a:off x="1258888" y="3716338"/>
            <a:ext cx="33845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000" b="1">
                <a:solidFill>
                  <a:srgbClr val="990000"/>
                </a:solidFill>
              </a:rPr>
              <a:t>Количество учителей:</a:t>
            </a:r>
          </a:p>
          <a:p>
            <a:pPr eaLnBrk="1" hangingPunct="1"/>
            <a:r>
              <a:rPr lang="ru-RU" altLang="ru-RU" b="1" i="1"/>
              <a:t> </a:t>
            </a:r>
            <a:r>
              <a:rPr lang="ru-RU" altLang="ru-RU" sz="2000" b="1" i="1"/>
              <a:t>49 человек.</a:t>
            </a:r>
          </a:p>
          <a:p>
            <a:pPr eaLnBrk="1" hangingPunct="1"/>
            <a:r>
              <a:rPr lang="ru-RU" altLang="ru-RU" sz="2000" b="1" i="1">
                <a:solidFill>
                  <a:srgbClr val="990000"/>
                </a:solidFill>
              </a:rPr>
              <a:t>По возрасту:</a:t>
            </a:r>
          </a:p>
          <a:p>
            <a:pPr eaLnBrk="1" hangingPunct="1"/>
            <a:r>
              <a:rPr lang="ru-RU" altLang="ru-RU" sz="2000" b="1" i="1"/>
              <a:t>20 – 30 лет – 3 чел.</a:t>
            </a:r>
          </a:p>
          <a:p>
            <a:pPr eaLnBrk="1" hangingPunct="1"/>
            <a:r>
              <a:rPr lang="ru-RU" altLang="ru-RU" sz="2000" b="1" i="1"/>
              <a:t>30 – 40 лет – 7 чел.</a:t>
            </a:r>
          </a:p>
          <a:p>
            <a:pPr eaLnBrk="1" hangingPunct="1"/>
            <a:r>
              <a:rPr lang="ru-RU" altLang="ru-RU" sz="2000" b="1" i="1"/>
              <a:t>40 – 50 лет - 14 чел.</a:t>
            </a:r>
          </a:p>
          <a:p>
            <a:pPr eaLnBrk="1" hangingPunct="1"/>
            <a:r>
              <a:rPr lang="ru-RU" altLang="ru-RU" sz="2000" b="1" i="1"/>
              <a:t>50 – 60 лет – 14 чел.</a:t>
            </a:r>
          </a:p>
          <a:p>
            <a:pPr eaLnBrk="1" hangingPunct="1"/>
            <a:r>
              <a:rPr lang="ru-RU" altLang="ru-RU" sz="2000" b="1" i="1"/>
              <a:t>Старше 60 лет – 11 чел.</a:t>
            </a:r>
            <a:endParaRPr lang="uk-UA" altLang="ru-RU" sz="2000" b="1" i="1"/>
          </a:p>
          <a:p>
            <a:pPr eaLnBrk="1" hangingPunct="1"/>
            <a:endParaRPr lang="ru-RU" altLang="ru-RU" sz="2000" b="1"/>
          </a:p>
        </p:txBody>
      </p:sp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2349500"/>
            <a:ext cx="8518525" cy="1727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mtClean="0"/>
              <a:t>«Формирование компетентности  учителя, как основы обновления содержания образования»</a:t>
            </a:r>
          </a:p>
        </p:txBody>
      </p:sp>
      <p:sp>
        <p:nvSpPr>
          <p:cNvPr id="9219" name="AutoShape 13"/>
          <p:cNvSpPr>
            <a:spLocks noChangeArrowheads="1"/>
          </p:cNvSpPr>
          <p:nvPr/>
        </p:nvSpPr>
        <p:spPr bwMode="auto">
          <a:xfrm>
            <a:off x="539750" y="188913"/>
            <a:ext cx="8135938" cy="1152525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Школа - гимназия № 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Судакского городского совета АР Крым</a:t>
            </a:r>
          </a:p>
        </p:txBody>
      </p:sp>
      <p:pic>
        <p:nvPicPr>
          <p:cNvPr id="9220" name="Picture 8" descr="Рисунок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557338"/>
            <a:ext cx="5788025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2" descr="geadnc3xgeadnpby4gb7db6oszemdwf74gf7bqjy4n37bxsosoon4eb1gyauqm31gyauoegtoxeaxwfi4na7bxqttxem1egosxem7wf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933825"/>
            <a:ext cx="72009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13"/>
          <p:cNvSpPr>
            <a:spLocks noChangeArrowheads="1"/>
          </p:cNvSpPr>
          <p:nvPr/>
        </p:nvSpPr>
        <p:spPr bwMode="auto">
          <a:xfrm>
            <a:off x="395288" y="4724400"/>
            <a:ext cx="85661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/>
              <a:t>«Компетентностный подход в образовании: </a:t>
            </a:r>
          </a:p>
          <a:p>
            <a:pPr algn="ctr" eaLnBrk="1" hangingPunct="1"/>
            <a:r>
              <a:rPr lang="ru-RU" altLang="ru-RU" sz="3200"/>
              <a:t>поиск решений»</a:t>
            </a:r>
          </a:p>
        </p:txBody>
      </p:sp>
      <p:pic>
        <p:nvPicPr>
          <p:cNvPr id="9223" name="Picture 14" descr="geadnc3xgeadnpby4gb7db6oszemdwf74gf7bqjy4n37bxsosoon4eb1gyauqm31gyauoegtoxeaxwfi4na7bxqttxem1egosxem7wfw коп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5805488"/>
            <a:ext cx="338455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852738"/>
            <a:ext cx="8229600" cy="25527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mtClean="0"/>
              <a:t>   «Воспитание деятельного гражданина, патриота, формирование у детей личной культуры здоровья, потребности и умения жить в обществе духовности и семейных ценностей»</a:t>
            </a:r>
            <a:endParaRPr lang="uk-UA" altLang="ru-RU" smtClean="0"/>
          </a:p>
        </p:txBody>
      </p:sp>
      <p:sp>
        <p:nvSpPr>
          <p:cNvPr id="10243" name="AutoShape 13"/>
          <p:cNvSpPr>
            <a:spLocks noChangeArrowheads="1"/>
          </p:cNvSpPr>
          <p:nvPr/>
        </p:nvSpPr>
        <p:spPr bwMode="auto">
          <a:xfrm>
            <a:off x="539750" y="188913"/>
            <a:ext cx="8135938" cy="1152525"/>
          </a:xfrm>
          <a:prstGeom prst="ribbon2">
            <a:avLst>
              <a:gd name="adj1" fmla="val 33333"/>
              <a:gd name="adj2" fmla="val 61019"/>
            </a:avLst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Школа - гимназия № 1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Tahoma" panose="020B0604030504040204" pitchFamily="34" charset="0"/>
              </a:rPr>
              <a:t>Судакского городского совета АР Крым</a:t>
            </a:r>
          </a:p>
        </p:txBody>
      </p:sp>
      <p:pic>
        <p:nvPicPr>
          <p:cNvPr id="10244" name="Picture 6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66611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6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547813" y="188913"/>
            <a:ext cx="6400800" cy="1008062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2800" b="1" smtClean="0">
                <a:solidFill>
                  <a:schemeClr val="tx2"/>
                </a:solidFill>
              </a:rPr>
              <a:t>Школа-гимназия № 1</a:t>
            </a:r>
          </a:p>
          <a:p>
            <a:pPr marL="0" indent="0" algn="ctr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ru-RU" altLang="ru-RU" sz="2800" b="1" smtClean="0">
                <a:solidFill>
                  <a:schemeClr val="tx2"/>
                </a:solidFill>
              </a:rPr>
              <a:t>Судакского городского совета</a:t>
            </a:r>
          </a:p>
        </p:txBody>
      </p:sp>
      <p:pic>
        <p:nvPicPr>
          <p:cNvPr id="72709" name="Picture 5" descr="Рисунок2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12875"/>
            <a:ext cx="54737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95663"/>
            <a:ext cx="8412162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Тема Office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1636</Words>
  <Application>Microsoft Office PowerPoint</Application>
  <PresentationFormat>Экран (4:3)</PresentationFormat>
  <Paragraphs>848</Paragraphs>
  <Slides>31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Tahoma</vt:lpstr>
      <vt:lpstr>Times New Roman</vt:lpstr>
      <vt:lpstr>Оформление по умолчанию</vt:lpstr>
      <vt:lpstr>Тема Office</vt:lpstr>
      <vt:lpstr>Диаграмма Microsoft Graph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Компик</dc:creator>
  <cp:lastModifiedBy>Пользователь Windows</cp:lastModifiedBy>
  <cp:revision>114</cp:revision>
  <dcterms:created xsi:type="dcterms:W3CDTF">2013-08-19T13:17:18Z</dcterms:created>
  <dcterms:modified xsi:type="dcterms:W3CDTF">2016-11-12T11:06:46Z</dcterms:modified>
</cp:coreProperties>
</file>