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447200311076547E-2"/>
          <c:y val="0.13477001487014265"/>
          <c:w val="0.93855279968892347"/>
          <c:h val="0.758328668609470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сравнение!$B$1</c:f>
              <c:strCache>
                <c:ptCount val="1"/>
                <c:pt idx="0">
                  <c:v>мотивация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sphere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1"/>
            <c:invertIfNegative val="0"/>
            <c:bubble3D val="0"/>
            <c:spPr>
              <a:pattFill prst="horzBrick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2618265629215801E-2"/>
                  <c:y val="-3.207103332604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42443101560145E-2"/>
                  <c:y val="-2.92261433317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674819861285312E-2"/>
                  <c:y val="-2.8017944242754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249669679559414E-2"/>
                  <c:y val="-1.4223330024262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сравнение!$A$2:$A$6</c:f>
              <c:strCache>
                <c:ptCount val="4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  <c:pt idx="3">
                  <c:v>макс.балл</c:v>
                </c:pt>
              </c:strCache>
            </c:strRef>
          </c:cat>
          <c:val>
            <c:numRef>
              <c:f>сравнение!$B$2:$B$6</c:f>
              <c:numCache>
                <c:formatCode>0.0</c:formatCode>
                <c:ptCount val="5"/>
                <c:pt idx="0">
                  <c:v>22.6</c:v>
                </c:pt>
                <c:pt idx="1">
                  <c:v>24.9</c:v>
                </c:pt>
                <c:pt idx="2">
                  <c:v>22.1</c:v>
                </c:pt>
                <c:pt idx="3" formatCode="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6167296"/>
        <c:axId val="86312064"/>
        <c:axId val="0"/>
      </c:bar3DChart>
      <c:catAx>
        <c:axId val="14616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312064"/>
        <c:crosses val="autoZero"/>
        <c:auto val="1"/>
        <c:lblAlgn val="ctr"/>
        <c:lblOffset val="100"/>
        <c:noMultiLvlLbl val="0"/>
      </c:catAx>
      <c:valAx>
        <c:axId val="863120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46167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649750656635634E-2"/>
          <c:y val="5.523641634347945E-2"/>
          <c:w val="0.95035024934336432"/>
          <c:h val="0.720981705645003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сравнение!$J$1:$J$2</c:f>
              <c:strCache>
                <c:ptCount val="1"/>
                <c:pt idx="0">
                  <c:v>концентрация внимания начало года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sphere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1"/>
            <c:invertIfNegative val="0"/>
            <c:bubble3D val="0"/>
            <c:spPr>
              <a:pattFill prst="horzBrick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сравнение!$I$3:$I$6</c:f>
              <c:strCache>
                <c:ptCount val="4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  <c:pt idx="3">
                  <c:v>норма</c:v>
                </c:pt>
              </c:strCache>
            </c:strRef>
          </c:cat>
          <c:val>
            <c:numRef>
              <c:f>сравнение!$J$3:$J$6</c:f>
              <c:numCache>
                <c:formatCode>0.0</c:formatCode>
                <c:ptCount val="4"/>
                <c:pt idx="0">
                  <c:v>9.4</c:v>
                </c:pt>
                <c:pt idx="1">
                  <c:v>9.3000000000000007</c:v>
                </c:pt>
                <c:pt idx="2">
                  <c:v>7.1</c:v>
                </c:pt>
                <c:pt idx="3" formatCode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сравнение!$K$1:$K$2</c:f>
              <c:strCache>
                <c:ptCount val="1"/>
                <c:pt idx="0">
                  <c:v>концентрация внимания конец года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sphere">
                <a:fgClr>
                  <a:schemeClr val="accent2"/>
                </a:fgClr>
                <a:bgClr>
                  <a:schemeClr val="bg1"/>
                </a:bgClr>
              </a:pattFill>
            </c:spPr>
          </c:dPt>
          <c:dPt>
            <c:idx val="1"/>
            <c:invertIfNegative val="0"/>
            <c:bubble3D val="0"/>
            <c:spPr>
              <a:pattFill prst="horzBrick">
                <a:fgClr>
                  <a:schemeClr val="accent2"/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сравнение!$I$3:$I$6</c:f>
              <c:strCache>
                <c:ptCount val="4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  <c:pt idx="3">
                  <c:v>норма</c:v>
                </c:pt>
              </c:strCache>
            </c:strRef>
          </c:cat>
          <c:val>
            <c:numRef>
              <c:f>сравнение!$K$3:$K$6</c:f>
              <c:numCache>
                <c:formatCode>General</c:formatCode>
                <c:ptCount val="4"/>
                <c:pt idx="0">
                  <c:v>7.5</c:v>
                </c:pt>
                <c:pt idx="1">
                  <c:v>6.4</c:v>
                </c:pt>
                <c:pt idx="2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2409856"/>
        <c:axId val="32785536"/>
        <c:axId val="0"/>
      </c:bar3DChart>
      <c:catAx>
        <c:axId val="92409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2785536"/>
        <c:crosses val="autoZero"/>
        <c:auto val="1"/>
        <c:lblAlgn val="ctr"/>
        <c:lblOffset val="100"/>
        <c:noMultiLvlLbl val="0"/>
      </c:catAx>
      <c:valAx>
        <c:axId val="3278553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2409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7932775844879857E-2"/>
          <c:y val="0.89713362322247037"/>
          <c:w val="0.89999991861482431"/>
          <c:h val="9.9411119064662365E-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784522119634886E-2"/>
          <c:y val="8.0784197749929149E-2"/>
          <c:w val="0.90861660782386788"/>
          <c:h val="0.815858844149134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сравнение!$R$1</c:f>
              <c:strCache>
                <c:ptCount val="1"/>
                <c:pt idx="0">
                  <c:v>абстрактное мышление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sphere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1"/>
            <c:invertIfNegative val="0"/>
            <c:bubble3D val="0"/>
            <c:spPr>
              <a:pattFill prst="horzBrick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232659159464459E-2"/>
                  <c:y val="-2.657789927342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552779250942768E-2"/>
                  <c:y val="-1.7918892936321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523753125962941E-3"/>
                  <c:y val="-1.3289211230208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26656394452929E-2"/>
                  <c:y val="-9.2592592592593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428126434589029E-2"/>
                  <c:y val="-1.9933424455068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сравнение!$Q$2:$Q$6</c:f>
              <c:strCache>
                <c:ptCount val="5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  <c:pt idx="3">
                  <c:v>мин сред. уровень</c:v>
                </c:pt>
                <c:pt idx="4">
                  <c:v>макс сред.уровень</c:v>
                </c:pt>
              </c:strCache>
            </c:strRef>
          </c:cat>
          <c:val>
            <c:numRef>
              <c:f>сравнение!$R$2:$R$6</c:f>
              <c:numCache>
                <c:formatCode>0.0</c:formatCode>
                <c:ptCount val="5"/>
                <c:pt idx="0">
                  <c:v>11.8</c:v>
                </c:pt>
                <c:pt idx="1">
                  <c:v>8.3000000000000007</c:v>
                </c:pt>
                <c:pt idx="2">
                  <c:v>6.5</c:v>
                </c:pt>
                <c:pt idx="3" formatCode="0">
                  <c:v>0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361792"/>
        <c:axId val="32780224"/>
        <c:axId val="0"/>
      </c:bar3DChart>
      <c:catAx>
        <c:axId val="83361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32780224"/>
        <c:crosses val="autoZero"/>
        <c:auto val="1"/>
        <c:lblAlgn val="ctr"/>
        <c:lblOffset val="100"/>
        <c:noMultiLvlLbl val="0"/>
      </c:catAx>
      <c:valAx>
        <c:axId val="327802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3361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сравнение!$B$27</c:f>
              <c:strCache>
                <c:ptCount val="1"/>
                <c:pt idx="0">
                  <c:v>коммуникативные навыки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sphere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1"/>
            <c:invertIfNegative val="0"/>
            <c:bubble3D val="0"/>
            <c:spPr>
              <a:pattFill prst="horzBrick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4425609088702078E-2"/>
                  <c:y val="-4.0157106470085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28109531039761E-2"/>
                  <c:y val="-3.7068341509070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775364465676653E-2"/>
                  <c:y val="-3.0890081900065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630850687372303E-2"/>
                  <c:y val="0.120479102737980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сравнение!$A$28:$A$31</c:f>
              <c:strCache>
                <c:ptCount val="4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  <c:pt idx="3">
                  <c:v>максимум</c:v>
                </c:pt>
              </c:strCache>
            </c:strRef>
          </c:cat>
          <c:val>
            <c:numRef>
              <c:f>сравнение!$B$28:$B$31</c:f>
              <c:numCache>
                <c:formatCode>0.0</c:formatCode>
                <c:ptCount val="4"/>
                <c:pt idx="0">
                  <c:v>2.7</c:v>
                </c:pt>
                <c:pt idx="1">
                  <c:v>2.2999999999999998</c:v>
                </c:pt>
                <c:pt idx="2">
                  <c:v>2.6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2410368"/>
        <c:axId val="34471936"/>
        <c:axId val="0"/>
      </c:bar3DChart>
      <c:catAx>
        <c:axId val="9241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4471936"/>
        <c:crosses val="autoZero"/>
        <c:auto val="1"/>
        <c:lblAlgn val="ctr"/>
        <c:lblOffset val="100"/>
        <c:noMultiLvlLbl val="0"/>
      </c:catAx>
      <c:valAx>
        <c:axId val="3447193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2410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67946445438582E-2"/>
          <c:y val="5.6717852797135988E-2"/>
          <c:w val="0.89967161455507194"/>
          <c:h val="0.73486452894122878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сравнение!$O$27</c:f>
              <c:strCache>
                <c:ptCount val="1"/>
                <c:pt idx="0">
                  <c:v>нормальная адаптация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59456635318705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39184952977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594566353187051E-3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сравнение!$N$28:$N$30</c:f>
              <c:strCache>
                <c:ptCount val="3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</c:strCache>
            </c:strRef>
          </c:cat>
          <c:val>
            <c:numRef>
              <c:f>сравнение!$O$28:$O$30</c:f>
              <c:numCache>
                <c:formatCode>0.0</c:formatCode>
                <c:ptCount val="3"/>
                <c:pt idx="0">
                  <c:v>8</c:v>
                </c:pt>
                <c:pt idx="1">
                  <c:v>8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сравнение!$P$27</c:f>
              <c:strCache>
                <c:ptCount val="1"/>
                <c:pt idx="0">
                  <c:v>средняя дезадаптация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594566353187051E-3"/>
                  <c:y val="-3.645377660701314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442954584735176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сравнение!$N$28:$N$30</c:f>
              <c:strCache>
                <c:ptCount val="3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</c:strCache>
            </c:strRef>
          </c:cat>
          <c:val>
            <c:numRef>
              <c:f>сравнение!$P$28:$P$30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сравнение!$Q$27</c:f>
              <c:strCache>
                <c:ptCount val="1"/>
                <c:pt idx="0">
                  <c:v>серьезная дезадаптация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3207941483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3207941483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6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сравнение!$N$28:$N$30</c:f>
              <c:strCache>
                <c:ptCount val="3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</c:strCache>
            </c:strRef>
          </c:cat>
          <c:val>
            <c:numRef>
              <c:f>сравнение!$Q$28:$Q$30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сравнение!$R$27</c:f>
              <c:strCache>
                <c:ptCount val="1"/>
                <c:pt idx="0">
                  <c:v>требуется констультация психоневролога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688718582746668E-2"/>
                  <c:y val="-3.092711920897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353345954267202E-2"/>
                  <c:y val="-3.645377661125692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39259545083664E-2"/>
                  <c:y val="-1.388888888888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сравнение!$N$28:$N$30</c:f>
              <c:strCache>
                <c:ptCount val="3"/>
                <c:pt idx="0">
                  <c:v>1А</c:v>
                </c:pt>
                <c:pt idx="1">
                  <c:v>1Б</c:v>
                </c:pt>
                <c:pt idx="2">
                  <c:v>1В</c:v>
                </c:pt>
              </c:strCache>
            </c:strRef>
          </c:cat>
          <c:val>
            <c:numRef>
              <c:f>сравнение!$R$28:$R$30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363840"/>
        <c:axId val="32781952"/>
        <c:axId val="0"/>
      </c:bar3DChart>
      <c:catAx>
        <c:axId val="83363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2781952"/>
        <c:crosses val="autoZero"/>
        <c:auto val="1"/>
        <c:lblAlgn val="ctr"/>
        <c:lblOffset val="100"/>
        <c:noMultiLvlLbl val="0"/>
      </c:catAx>
      <c:valAx>
        <c:axId val="32781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3363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6243624217723168E-2"/>
          <c:y val="0.87532089688447312"/>
          <c:w val="0.9253270143739869"/>
          <c:h val="0.100650274969447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64751628268691E-2"/>
          <c:y val="3.3495317967628814E-2"/>
          <c:w val="0.91023524837173131"/>
          <c:h val="0.47338671402688687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3,5%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сравнение!$A$41:$A$49</c:f>
              <c:strCache>
                <c:ptCount val="9"/>
                <c:pt idx="0">
                  <c:v>инертность нервной системы</c:v>
                </c:pt>
                <c:pt idx="1">
                  <c:v>нарушение интеллекта</c:v>
                </c:pt>
                <c:pt idx="2">
                  <c:v>недостаточная произвольность психических функций</c:v>
                </c:pt>
                <c:pt idx="3">
                  <c:v>гиперкинестический синдром, чрезвычайная расторможённость</c:v>
                </c:pt>
                <c:pt idx="4">
                  <c:v>неготовность к школе</c:v>
                </c:pt>
                <c:pt idx="5">
                  <c:v>низкая мотивация учебной деятельности</c:v>
                </c:pt>
                <c:pt idx="6">
                  <c:v>инфантилизм</c:v>
                </c:pt>
                <c:pt idx="7">
                  <c:v>астеничный синдром</c:v>
                </c:pt>
                <c:pt idx="8">
                  <c:v>отсутствие контроля со стороны родителей</c:v>
                </c:pt>
              </c:strCache>
            </c:strRef>
          </c:cat>
          <c:val>
            <c:numRef>
              <c:f>сравнение!$B$41:$B$49</c:f>
              <c:numCache>
                <c:formatCode>0%</c:formatCode>
                <c:ptCount val="9"/>
                <c:pt idx="0">
                  <c:v>0.26</c:v>
                </c:pt>
                <c:pt idx="1">
                  <c:v>0.25</c:v>
                </c:pt>
                <c:pt idx="2">
                  <c:v>0.23</c:v>
                </c:pt>
                <c:pt idx="3">
                  <c:v>0.19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0.14000000000000001</c:v>
                </c:pt>
                <c:pt idx="7">
                  <c:v>0.12</c:v>
                </c:pt>
                <c:pt idx="8" formatCode="0.00%">
                  <c:v>3.5000000000000003E-2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2411392"/>
        <c:axId val="32790720"/>
        <c:axId val="0"/>
      </c:bar3DChart>
      <c:catAx>
        <c:axId val="92411392"/>
        <c:scaling>
          <c:orientation val="minMax"/>
        </c:scaling>
        <c:delete val="0"/>
        <c:axPos val="b"/>
        <c:majorTickMark val="out"/>
        <c:minorTickMark val="none"/>
        <c:tickLblPos val="nextTo"/>
        <c:crossAx val="32790720"/>
        <c:crosses val="autoZero"/>
        <c:auto val="1"/>
        <c:lblAlgn val="ctr"/>
        <c:lblOffset val="100"/>
        <c:noMultiLvlLbl val="0"/>
      </c:catAx>
      <c:valAx>
        <c:axId val="32790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2411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7C3CF1F-501D-46F0-B9AB-8B1DA9C9B6E2}" type="datetimeFigureOut">
              <a:rPr lang="ru-RU" smtClean="0"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2AC76B-EB11-4FA8-8AE3-5E02580C37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674673"/>
            <a:ext cx="5637010" cy="882119"/>
          </a:xfrm>
        </p:spPr>
        <p:txBody>
          <a:bodyPr>
            <a:normAutofit fontScale="70000" lnSpcReduction="20000"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i="1" dirty="0">
                <a:solidFill>
                  <a:srgbClr val="073E87">
                    <a:lumMod val="75000"/>
                  </a:srgbClr>
                </a:solidFill>
                <a:latin typeface="Candara"/>
              </a:rPr>
              <a:t>МБОУ «Школа-гимназия №</a:t>
            </a:r>
            <a:r>
              <a:rPr lang="ru-RU" sz="4800" b="1" i="1" dirty="0">
                <a:solidFill>
                  <a:srgbClr val="073E87">
                    <a:lumMod val="75000"/>
                  </a:srgbClr>
                </a:solidFill>
                <a:latin typeface="Candara"/>
              </a:rPr>
              <a:t>1</a:t>
            </a:r>
            <a:r>
              <a:rPr lang="ru-RU" sz="4000" b="1" i="1" dirty="0">
                <a:solidFill>
                  <a:srgbClr val="073E87">
                    <a:lumMod val="75000"/>
                  </a:srgbClr>
                </a:solidFill>
                <a:latin typeface="Candara"/>
              </a:rPr>
              <a:t>» Судакского городского округа</a:t>
            </a:r>
            <a:r>
              <a:rPr lang="ru-RU" sz="4000" b="1" i="1" dirty="0">
                <a:solidFill>
                  <a:prstClr val="black"/>
                </a:solidFill>
                <a:latin typeface="Candara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51857"/>
            <a:ext cx="7704856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000" dirty="0" smtClean="0">
                <a:solidFill>
                  <a:srgbClr val="0070C0"/>
                </a:solidFill>
              </a:rPr>
              <a:t>РАЗВИТИЕ УУД</a:t>
            </a:r>
            <a:r>
              <a:rPr lang="ru-RU" sz="6000" dirty="0" smtClean="0">
                <a:solidFill>
                  <a:srgbClr val="0070C0"/>
                </a:solidFill>
              </a:rPr>
              <a:t/>
            </a:r>
            <a:br>
              <a:rPr lang="ru-RU" sz="6000" dirty="0" smtClean="0">
                <a:solidFill>
                  <a:srgbClr val="0070C0"/>
                </a:solidFill>
              </a:rPr>
            </a:br>
            <a:r>
              <a:rPr lang="ru-RU" sz="4800" dirty="0" smtClean="0">
                <a:solidFill>
                  <a:srgbClr val="0070C0"/>
                </a:solidFill>
              </a:rPr>
              <a:t>обучающихся 1 </a:t>
            </a:r>
            <a:r>
              <a:rPr lang="ru-RU" sz="4800" dirty="0" smtClean="0">
                <a:solidFill>
                  <a:srgbClr val="0070C0"/>
                </a:solidFill>
              </a:rPr>
              <a:t>классов 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91680" y="5571217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i="1" dirty="0" smtClean="0">
                <a:solidFill>
                  <a:srgbClr val="073E87">
                    <a:lumMod val="75000"/>
                  </a:srgbClr>
                </a:solidFill>
                <a:latin typeface="Candara"/>
              </a:rPr>
              <a:t>2016/2017 уч. год</a:t>
            </a:r>
            <a:endParaRPr lang="ru-RU" sz="4000" b="1" i="1" dirty="0">
              <a:solidFill>
                <a:prstClr val="black"/>
              </a:solidFill>
              <a:latin typeface="Candara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691680" y="4293096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dirty="0" smtClean="0">
                <a:solidFill>
                  <a:srgbClr val="073E87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РЕЗУЛЬТАТЫ ДИАГНОСТИКИ</a:t>
            </a:r>
            <a:endParaRPr lang="ru-RU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596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ЛИЧНОСТНЫЕ УУД. </a:t>
            </a:r>
            <a:r>
              <a:rPr lang="ru-RU" sz="3600" dirty="0" smtClean="0">
                <a:solidFill>
                  <a:srgbClr val="0070C0"/>
                </a:solidFill>
              </a:rPr>
              <a:t>Оценка уровня </a:t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>школьной мотивации</a:t>
            </a:r>
            <a:endParaRPr lang="ru-RU" sz="3600" dirty="0">
              <a:solidFill>
                <a:srgbClr val="0070C0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77196855"/>
              </p:ext>
            </p:extLst>
          </p:nvPr>
        </p:nvGraphicFramePr>
        <p:xfrm>
          <a:off x="683568" y="1916832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916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567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РЕГУЛЯТИВНЫЕ УУД.</a:t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>Объем и концентрация внимания</a:t>
            </a:r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03080760"/>
              </p:ext>
            </p:extLst>
          </p:nvPr>
        </p:nvGraphicFramePr>
        <p:xfrm>
          <a:off x="683568" y="2276872"/>
          <a:ext cx="79928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839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567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ПОЗНАВАТЕЛЬНЫЕ УУД.</a:t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>Уровень вербального (абстрактного) мышления</a:t>
            </a:r>
            <a:endParaRPr lang="ru-RU" sz="4000" dirty="0">
              <a:solidFill>
                <a:srgbClr val="0070C0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87575722"/>
              </p:ext>
            </p:extLst>
          </p:nvPr>
        </p:nvGraphicFramePr>
        <p:xfrm>
          <a:off x="827585" y="2414587"/>
          <a:ext cx="7632848" cy="38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464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567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Коммуникативные УУД.</a:t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>Коммуникативные навыки сотрудничества</a:t>
            </a:r>
            <a:endParaRPr lang="ru-RU" sz="4000" dirty="0">
              <a:solidFill>
                <a:srgbClr val="0070C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15841673"/>
              </p:ext>
            </p:extLst>
          </p:nvPr>
        </p:nvGraphicFramePr>
        <p:xfrm>
          <a:off x="755576" y="2492896"/>
          <a:ext cx="7776864" cy="396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877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56784" cy="121500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Психологический анализ особенностей адаптации первоклассников к школе</a:t>
            </a:r>
            <a:endParaRPr lang="ru-RU" sz="3600" dirty="0">
              <a:solidFill>
                <a:srgbClr val="0070C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43207196"/>
              </p:ext>
            </p:extLst>
          </p:nvPr>
        </p:nvGraphicFramePr>
        <p:xfrm>
          <a:off x="755576" y="2204864"/>
          <a:ext cx="78488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65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56784" cy="121500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Психологический анализ особенностей адаптации первоклассников к школе</a:t>
            </a:r>
            <a:endParaRPr lang="ru-RU" sz="3600" dirty="0">
              <a:solidFill>
                <a:srgbClr val="0070C0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35619886"/>
              </p:ext>
            </p:extLst>
          </p:nvPr>
        </p:nvGraphicFramePr>
        <p:xfrm>
          <a:off x="251520" y="2348880"/>
          <a:ext cx="8640960" cy="4247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76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ВЫВОДЫ: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827584" y="1412776"/>
            <a:ext cx="7776864" cy="4896544"/>
          </a:xfrm>
        </p:spPr>
        <p:txBody>
          <a:bodyPr>
            <a:normAutofit fontScale="92500" lnSpcReduction="20000"/>
          </a:bodyPr>
          <a:lstStyle/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Мотивация к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обучению в школе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1-х классов на хорошем уровне. Больше всего мотивация развита у 1Б;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и концентрация внимания за период обучения в первом классе у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улучшилась. Лучший показатель у 1В класса;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Вербально (абстрактное) мышление у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первых классов на среднем уровне. Более развито оно у  1А класса;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Коммуникативные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УУД развиты в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высокой степени, примерно одинаково во всех 1-х классах;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4-ый ребенок страдает инертностью нервной системы, нарушением интеллекта, недостаточностью произвольности психических процессов. Каждый 5-ый ребенок страдает гиперкинестическим синдромом и чрезвычайной расторможённостью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что следует учесть в дальнейшей работе с детьми.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062497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180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РАЗВИТИЕ УУД обучающихся 1 классов </vt:lpstr>
      <vt:lpstr>ЛИЧНОСТНЫЕ УУД. Оценка уровня  школьной мотивации</vt:lpstr>
      <vt:lpstr>РЕГУЛЯТИВНЫЕ УУД. Объем и концентрация внимания </vt:lpstr>
      <vt:lpstr>ПОЗНАВАТЕЛЬНЫЕ УУД. Уровень вербального (абстрактного) мышления</vt:lpstr>
      <vt:lpstr>Коммуникативные УУД. Коммуникативные навыки сотрудничества</vt:lpstr>
      <vt:lpstr>Психологический анализ особенностей адаптации первоклассников к школе</vt:lpstr>
      <vt:lpstr>Психологический анализ особенностей адаптации первоклассников к школе</vt:lpstr>
      <vt:lpstr>ВЫВОДЫ: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           1 классов</dc:title>
  <dc:creator>Алена</dc:creator>
  <cp:lastModifiedBy>Алена</cp:lastModifiedBy>
  <cp:revision>25</cp:revision>
  <cp:lastPrinted>2017-01-13T08:05:28Z</cp:lastPrinted>
  <dcterms:created xsi:type="dcterms:W3CDTF">2016-12-26T08:40:01Z</dcterms:created>
  <dcterms:modified xsi:type="dcterms:W3CDTF">2017-06-12T15:49:48Z</dcterms:modified>
</cp:coreProperties>
</file>