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1.xml" ContentType="application/vnd.openxmlformats-officedocument.themeOverride+xml"/>
  <Override PartName="/ppt/charts/chart15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63" r:id="rId14"/>
    <p:sldId id="264" r:id="rId15"/>
    <p:sldId id="26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2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2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2;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2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5&#104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>
        <c:manualLayout>
          <c:layoutTarget val="inner"/>
          <c:xMode val="edge"/>
          <c:yMode val="edge"/>
          <c:x val="4.732125497960548E-2"/>
          <c:y val="3.7811906934685856E-2"/>
          <c:w val="0.95204302696525778"/>
          <c:h val="0.82783718475724855"/>
        </c:manualLayout>
      </c:layout>
      <c:bar3D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5А 2016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1"/>
              <c:layout>
                <c:manualLayout>
                  <c:x val="-1.1957240155990199E-2"/>
                  <c:y val="3.0864626152649711E-2"/>
                </c:manualLayout>
              </c:layout>
              <c:showVal val="1"/>
            </c:dLbl>
            <c:dLbl>
              <c:idx val="4"/>
              <c:layout>
                <c:manualLayout>
                  <c:x val="-1.3451895175488981E-2"/>
                  <c:y val="4.703181998885681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Высокая мотивация</c:v>
                </c:pt>
                <c:pt idx="1">
                  <c:v>Хорошая мотивация</c:v>
                </c:pt>
                <c:pt idx="2">
                  <c:v>Положительное отношение к школе</c:v>
                </c:pt>
                <c:pt idx="3">
                  <c:v>Слабая мотивация</c:v>
                </c:pt>
                <c:pt idx="4">
                  <c:v>Негативное отношение к школе</c:v>
                </c:pt>
              </c:strCache>
            </c:strRef>
          </c:cat>
          <c:val>
            <c:numRef>
              <c:f>'[Диаграмма в Microsoft Office PowerPoint]Лист1'!$B$2:$B$6</c:f>
              <c:numCache>
                <c:formatCode>0%</c:formatCode>
                <c:ptCount val="5"/>
                <c:pt idx="0">
                  <c:v>0.2100000000000001</c:v>
                </c:pt>
                <c:pt idx="1">
                  <c:v>0.45</c:v>
                </c:pt>
                <c:pt idx="2">
                  <c:v>0.17</c:v>
                </c:pt>
                <c:pt idx="3">
                  <c:v>0.14000000000000001</c:v>
                </c:pt>
                <c:pt idx="4">
                  <c:v>3.0000000000000016E-2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5А 2017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1"/>
              <c:layout>
                <c:manualLayout>
                  <c:x val="1.4946550194987767E-2"/>
                  <c:y val="5.0706171536495995E-2"/>
                </c:manualLayout>
              </c:layout>
              <c:showVal val="1"/>
            </c:dLbl>
            <c:dLbl>
              <c:idx val="4"/>
              <c:layout>
                <c:manualLayout>
                  <c:x val="-1.4946550194986669E-3"/>
                  <c:y val="-7.054772998328523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Высокая мотивация</c:v>
                </c:pt>
                <c:pt idx="1">
                  <c:v>Хорошая мотивация</c:v>
                </c:pt>
                <c:pt idx="2">
                  <c:v>Положительное отношение к школе</c:v>
                </c:pt>
                <c:pt idx="3">
                  <c:v>Слабая мотивация</c:v>
                </c:pt>
                <c:pt idx="4">
                  <c:v>Негативное отношение к школе</c:v>
                </c:pt>
              </c:strCache>
            </c:strRef>
          </c:cat>
          <c:val>
            <c:numRef>
              <c:f>'[Диаграмма в Microsoft Office PowerPoint]Лист1'!$C$2:$C$6</c:f>
              <c:numCache>
                <c:formatCode>0%</c:formatCode>
                <c:ptCount val="5"/>
                <c:pt idx="0">
                  <c:v>0.30000000000000021</c:v>
                </c:pt>
                <c:pt idx="1">
                  <c:v>0.22000000000000008</c:v>
                </c:pt>
                <c:pt idx="2">
                  <c:v>0.37000000000000022</c:v>
                </c:pt>
                <c:pt idx="3">
                  <c:v>7.0000000000000034E-2</c:v>
                </c:pt>
                <c:pt idx="4">
                  <c:v>3.0000000000000016E-2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5Б 2016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8.967930116992659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0462585136491381E-2"/>
                  <c:y val="-7.05477299832851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Высокая мотивация</c:v>
                </c:pt>
                <c:pt idx="1">
                  <c:v>Хорошая мотивация</c:v>
                </c:pt>
                <c:pt idx="2">
                  <c:v>Положительное отношение к школе</c:v>
                </c:pt>
                <c:pt idx="3">
                  <c:v>Слабая мотивация</c:v>
                </c:pt>
                <c:pt idx="4">
                  <c:v>Негативное отношение к школе</c:v>
                </c:pt>
              </c:strCache>
            </c:strRef>
          </c:cat>
          <c:val>
            <c:numRef>
              <c:f>'[Диаграмма в Microsoft Office PowerPoint]Лист1'!$D$2:$D$6</c:f>
              <c:numCache>
                <c:formatCode>0%</c:formatCode>
                <c:ptCount val="5"/>
                <c:pt idx="0">
                  <c:v>0.1</c:v>
                </c:pt>
                <c:pt idx="1">
                  <c:v>0.39000000000000024</c:v>
                </c:pt>
                <c:pt idx="2">
                  <c:v>0.39000000000000024</c:v>
                </c:pt>
                <c:pt idx="3">
                  <c:v>0.13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'[Диаграмма в Microsoft Office PowerPoint]Лист1'!$E$1</c:f>
              <c:strCache>
                <c:ptCount val="1"/>
                <c:pt idx="0">
                  <c:v>5Б 2017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0"/>
                  <c:y val="-7.0547729983285231E-3"/>
                </c:manualLayout>
              </c:layout>
              <c:showVal val="1"/>
            </c:dLbl>
            <c:dLbl>
              <c:idx val="1"/>
              <c:layout>
                <c:manualLayout>
                  <c:x val="1.644120521448654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092517027298284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PowerPoint]Лист1'!$E$2:$E$6</c:f>
              <c:numCache>
                <c:formatCode>0%</c:formatCode>
                <c:ptCount val="5"/>
                <c:pt idx="0">
                  <c:v>0.15000000000000011</c:v>
                </c:pt>
                <c:pt idx="1">
                  <c:v>0.30000000000000021</c:v>
                </c:pt>
                <c:pt idx="2">
                  <c:v>0.26</c:v>
                </c:pt>
                <c:pt idx="3">
                  <c:v>0.26</c:v>
                </c:pt>
                <c:pt idx="4">
                  <c:v>4.0000000000000036E-2</c:v>
                </c:pt>
              </c:numCache>
            </c:numRef>
          </c:val>
        </c:ser>
        <c:ser>
          <c:idx val="3"/>
          <c:order val="4"/>
          <c:tx>
            <c:strRef>
              <c:f>'[Диаграмма в Microsoft Office PowerPoint]Лист1'!$F$1</c:f>
              <c:strCache>
                <c:ptCount val="1"/>
                <c:pt idx="0">
                  <c:v>5В 2016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dLbls>
            <c:dLbl>
              <c:idx val="2"/>
              <c:layout>
                <c:manualLayout>
                  <c:x val="1.3451895175488981E-2"/>
                  <c:y val="6.1141365985513826E-2"/>
                </c:manualLayout>
              </c:layout>
              <c:showVal val="1"/>
            </c:dLbl>
            <c:dLbl>
              <c:idx val="3"/>
              <c:layout>
                <c:manualLayout>
                  <c:x val="1.6441205214486547E-2"/>
                  <c:y val="3.292227399219977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Высокая мотивация</c:v>
                </c:pt>
                <c:pt idx="1">
                  <c:v>Хорошая мотивация</c:v>
                </c:pt>
                <c:pt idx="2">
                  <c:v>Положительное отношение к школе</c:v>
                </c:pt>
                <c:pt idx="3">
                  <c:v>Слабая мотивация</c:v>
                </c:pt>
                <c:pt idx="4">
                  <c:v>Негативное отношение к школе</c:v>
                </c:pt>
              </c:strCache>
            </c:strRef>
          </c:cat>
          <c:val>
            <c:numRef>
              <c:f>'[Диаграмма в Microsoft Office PowerPoint]Лист1'!$F$2:$F$6</c:f>
              <c:numCache>
                <c:formatCode>0%</c:formatCode>
                <c:ptCount val="5"/>
                <c:pt idx="0">
                  <c:v>0.2</c:v>
                </c:pt>
                <c:pt idx="1">
                  <c:v>0.36000000000000021</c:v>
                </c:pt>
                <c:pt idx="2">
                  <c:v>0.2400000000000001</c:v>
                </c:pt>
                <c:pt idx="3">
                  <c:v>0.12000000000000002</c:v>
                </c:pt>
                <c:pt idx="4">
                  <c:v>8.0000000000000071E-2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Office PowerPoint]Лист1'!$G$1</c:f>
              <c:strCache>
                <c:ptCount val="1"/>
                <c:pt idx="0">
                  <c:v>5В 2017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7.4732750974938859E-3"/>
                  <c:y val="-4.7031819988856815E-3"/>
                </c:manualLayout>
              </c:layout>
              <c:showVal val="1"/>
            </c:dLbl>
            <c:dLbl>
              <c:idx val="1"/>
              <c:layout>
                <c:manualLayout>
                  <c:x val="1.9430515253484142E-2"/>
                  <c:y val="1.4109545996657048E-2"/>
                </c:manualLayout>
              </c:layout>
              <c:showVal val="1"/>
            </c:dLbl>
            <c:dLbl>
              <c:idx val="2"/>
              <c:layout>
                <c:manualLayout>
                  <c:x val="4.4839650584963297E-3"/>
                  <c:y val="-2.3515909994428394E-3"/>
                </c:manualLayout>
              </c:layout>
              <c:showVal val="1"/>
            </c:dLbl>
            <c:dLbl>
              <c:idx val="3"/>
              <c:layout>
                <c:manualLayout>
                  <c:x val="1.1957240155990199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0462585136491544E-2"/>
                  <c:y val="-4.703181998885681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PowerPoint]Лист1'!$G$2:$G$6</c:f>
              <c:numCache>
                <c:formatCode>0%</c:formatCode>
                <c:ptCount val="5"/>
                <c:pt idx="0">
                  <c:v>4.0000000000000036E-2</c:v>
                </c:pt>
                <c:pt idx="1">
                  <c:v>0.26</c:v>
                </c:pt>
                <c:pt idx="2">
                  <c:v>0.4100000000000002</c:v>
                </c:pt>
                <c:pt idx="3">
                  <c:v>0.26</c:v>
                </c:pt>
                <c:pt idx="4">
                  <c:v>4.0000000000000036E-2</c:v>
                </c:pt>
              </c:numCache>
            </c:numRef>
          </c:val>
        </c:ser>
        <c:shape val="cylinder"/>
        <c:axId val="36171136"/>
        <c:axId val="35415168"/>
        <c:axId val="0"/>
      </c:bar3DChart>
      <c:catAx>
        <c:axId val="36171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ru-RU"/>
          </a:p>
        </c:txPr>
        <c:crossAx val="35415168"/>
        <c:crosses val="autoZero"/>
        <c:auto val="1"/>
        <c:lblAlgn val="ctr"/>
        <c:lblOffset val="100"/>
      </c:catAx>
      <c:valAx>
        <c:axId val="35415168"/>
        <c:scaling>
          <c:orientation val="minMax"/>
        </c:scaling>
        <c:axPos val="l"/>
        <c:majorGridlines/>
        <c:numFmt formatCode="0%" sourceLinked="1"/>
        <c:tickLblPos val="nextTo"/>
        <c:crossAx val="36171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721566054243307E-2"/>
          <c:y val="0.9478213435213394"/>
          <c:w val="0.88255686789151333"/>
          <c:h val="5.2178656478660976E-2"/>
        </c:manualLayout>
      </c:layout>
      <c:txPr>
        <a:bodyPr/>
        <a:lstStyle/>
        <a:p>
          <a:pPr>
            <a:defRPr sz="20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externalData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'не люблю предмет'!$A$25:$A$29</c:f>
              <c:strCache>
                <c:ptCount val="5"/>
                <c:pt idx="0">
                  <c:v>Не нравится, как преподает учитель</c:v>
                </c:pt>
                <c:pt idx="1">
                  <c:v>Предмет трудно усваивается</c:v>
                </c:pt>
                <c:pt idx="2">
                  <c:v>Плохие отношения с учителем</c:v>
                </c:pt>
                <c:pt idx="3">
                  <c:v>Учитель редко хвалит</c:v>
                </c:pt>
                <c:pt idx="4">
                  <c:v>Не получаю удовольствия при его изучении</c:v>
                </c:pt>
              </c:strCache>
            </c:strRef>
          </c:cat>
          <c:val>
            <c:numRef>
              <c:f>'не люблю предмет'!$B$25:$B$29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hape val="box"/>
        <c:axId val="40306944"/>
        <c:axId val="40316928"/>
        <c:axId val="0"/>
      </c:bar3DChart>
      <c:catAx>
        <c:axId val="40306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316928"/>
        <c:crosses val="autoZero"/>
        <c:auto val="1"/>
        <c:lblAlgn val="ctr"/>
        <c:lblOffset val="100"/>
      </c:catAx>
      <c:valAx>
        <c:axId val="40316928"/>
        <c:scaling>
          <c:orientation val="minMax"/>
        </c:scaling>
        <c:axPos val="l"/>
        <c:majorGridlines/>
        <c:numFmt formatCode="General" sourceLinked="1"/>
        <c:majorTickMark val="in"/>
        <c:tickLblPos val="low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30694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6823705920581264E-3"/>
                  <c:y val="9.2951383780180627E-2"/>
                </c:manualLayout>
              </c:layout>
              <c:showVal val="1"/>
            </c:dLbl>
            <c:dLbl>
              <c:idx val="1"/>
              <c:layout>
                <c:manualLayout>
                  <c:x val="4.6823705920581117E-3"/>
                  <c:y val="4.3694590175766881E-17"/>
                </c:manualLayout>
              </c:layout>
              <c:showVal val="1"/>
            </c:dLbl>
            <c:dLbl>
              <c:idx val="2"/>
              <c:layout>
                <c:manualLayout>
                  <c:x val="1.092553138146893E-2"/>
                  <c:y val="-1.191684407438213E-2"/>
                </c:manualLayout>
              </c:layout>
              <c:showVal val="1"/>
            </c:dLbl>
            <c:dLbl>
              <c:idx val="3"/>
              <c:layout>
                <c:manualLayout>
                  <c:x val="9.3647411841162251E-3"/>
                  <c:y val="-2.8600425778517107E-2"/>
                </c:manualLayout>
              </c:layout>
              <c:showVal val="1"/>
            </c:dLbl>
            <c:dLbl>
              <c:idx val="4"/>
              <c:layout>
                <c:manualLayout>
                  <c:x val="1.5607901973527037E-3"/>
                  <c:y val="-2.8600425778517107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860042577851710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'люблю предмет'!$B$27:$B$32</c:f>
              <c:strCache>
                <c:ptCount val="6"/>
                <c:pt idx="0">
                  <c:v>математика</c:v>
                </c:pt>
                <c:pt idx="1">
                  <c:v>физкультура</c:v>
                </c:pt>
                <c:pt idx="2">
                  <c:v>история</c:v>
                </c:pt>
                <c:pt idx="3">
                  <c:v>англ.язык</c:v>
                </c:pt>
                <c:pt idx="4">
                  <c:v>литература</c:v>
                </c:pt>
                <c:pt idx="5">
                  <c:v>музыка</c:v>
                </c:pt>
              </c:strCache>
            </c:strRef>
          </c:cat>
          <c:val>
            <c:numRef>
              <c:f>'люблю предмет'!$C$27:$C$32</c:f>
              <c:numCache>
                <c:formatCode>General</c:formatCode>
                <c:ptCount val="6"/>
                <c:pt idx="0">
                  <c:v>16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hape val="cylinder"/>
        <c:axId val="40459264"/>
        <c:axId val="40461056"/>
        <c:axId val="0"/>
      </c:bar3DChart>
      <c:catAx>
        <c:axId val="40459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40461056"/>
        <c:crosses val="autoZero"/>
        <c:auto val="1"/>
        <c:lblAlgn val="ctr"/>
        <c:lblOffset val="100"/>
      </c:catAx>
      <c:valAx>
        <c:axId val="40461056"/>
        <c:scaling>
          <c:orientation val="minMax"/>
        </c:scaling>
        <c:axPos val="l"/>
        <c:majorGridlines/>
        <c:numFmt formatCode="General" sourceLinked="1"/>
        <c:tickLblPos val="nextTo"/>
        <c:crossAx val="4045926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cat>
            <c:strRef>
              <c:f>'люблю предмет'!$A$52:$A$55</c:f>
              <c:strCache>
                <c:ptCount val="4"/>
                <c:pt idx="0">
                  <c:v>Данный предмет интересен</c:v>
                </c:pt>
                <c:pt idx="1">
                  <c:v>Предмет нужен для будущей работы </c:v>
                </c:pt>
                <c:pt idx="2">
                  <c:v>Учитель интересно объясняет</c:v>
                </c:pt>
                <c:pt idx="3">
                  <c:v>Просто интересно</c:v>
                </c:pt>
              </c:strCache>
            </c:strRef>
          </c:cat>
          <c:val>
            <c:numRef>
              <c:f>'люблю предмет'!$B$52:$B$55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hape val="box"/>
        <c:axId val="40514304"/>
        <c:axId val="40515840"/>
        <c:axId val="0"/>
      </c:bar3DChart>
      <c:catAx>
        <c:axId val="40514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515840"/>
        <c:crosses val="autoZero"/>
        <c:auto val="1"/>
        <c:lblAlgn val="ctr"/>
        <c:lblOffset val="100"/>
      </c:catAx>
      <c:valAx>
        <c:axId val="4051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51430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'не люблю предмет'!$A$25:$A$26</c:f>
              <c:strCache>
                <c:ptCount val="2"/>
                <c:pt idx="0">
                  <c:v>Не нравится, как преподает учитель</c:v>
                </c:pt>
                <c:pt idx="1">
                  <c:v>Просто не интересно</c:v>
                </c:pt>
              </c:strCache>
            </c:strRef>
          </c:cat>
          <c:val>
            <c:numRef>
              <c:f>'не люблю предмет'!$B$25:$B$26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shape val="box"/>
        <c:axId val="40556032"/>
        <c:axId val="40557568"/>
        <c:axId val="0"/>
      </c:bar3DChart>
      <c:catAx>
        <c:axId val="40556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557568"/>
        <c:crosses val="autoZero"/>
        <c:auto val="1"/>
        <c:lblAlgn val="ctr"/>
        <c:lblOffset val="100"/>
      </c:catAx>
      <c:valAx>
        <c:axId val="40557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55603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Лист3!$B$1:$H$1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Лист3!$B$2:$H$2</c:f>
              <c:numCache>
                <c:formatCode>0%</c:formatCode>
                <c:ptCount val="7"/>
                <c:pt idx="0">
                  <c:v>0.24000000000000002</c:v>
                </c:pt>
                <c:pt idx="1">
                  <c:v>0.35714285714285726</c:v>
                </c:pt>
                <c:pt idx="2">
                  <c:v>6.8965517241379309E-2</c:v>
                </c:pt>
                <c:pt idx="3">
                  <c:v>0.36000000000000004</c:v>
                </c:pt>
                <c:pt idx="4">
                  <c:v>0</c:v>
                </c:pt>
                <c:pt idx="5">
                  <c:v>0.10714285714285714</c:v>
                </c:pt>
                <c:pt idx="6">
                  <c:v>0.2592592592592593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Лист3!$B$1:$H$1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Лист3!$B$3:$H$3</c:f>
              <c:numCache>
                <c:formatCode>0%</c:formatCode>
                <c:ptCount val="7"/>
                <c:pt idx="0">
                  <c:v>0.52</c:v>
                </c:pt>
                <c:pt idx="1">
                  <c:v>0.42857142857142855</c:v>
                </c:pt>
                <c:pt idx="2">
                  <c:v>0.62068965517241392</c:v>
                </c:pt>
                <c:pt idx="3">
                  <c:v>0.36000000000000004</c:v>
                </c:pt>
                <c:pt idx="4">
                  <c:v>0.31250000000000006</c:v>
                </c:pt>
                <c:pt idx="5">
                  <c:v>0.60714285714285721</c:v>
                </c:pt>
                <c:pt idx="6">
                  <c:v>0.46913580246913572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Лист3!$B$1:$H$1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Лист3!$B$4:$H$4</c:f>
              <c:numCache>
                <c:formatCode>0%</c:formatCode>
                <c:ptCount val="7"/>
                <c:pt idx="0">
                  <c:v>0.24000000000000002</c:v>
                </c:pt>
                <c:pt idx="1">
                  <c:v>0.21428571428571427</c:v>
                </c:pt>
                <c:pt idx="2">
                  <c:v>0.31034482758620696</c:v>
                </c:pt>
                <c:pt idx="3">
                  <c:v>0.28000000000000008</c:v>
                </c:pt>
                <c:pt idx="4">
                  <c:v>0.6875</c:v>
                </c:pt>
                <c:pt idx="5">
                  <c:v>0.28571428571428581</c:v>
                </c:pt>
                <c:pt idx="6">
                  <c:v>0.2592592592592593</c:v>
                </c:pt>
              </c:numCache>
            </c:numRef>
          </c:val>
        </c:ser>
        <c:shape val="cylinder"/>
        <c:axId val="91022464"/>
        <c:axId val="91024000"/>
        <c:axId val="0"/>
      </c:bar3DChart>
      <c:catAx>
        <c:axId val="91022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1024000"/>
        <c:crosses val="autoZero"/>
        <c:auto val="1"/>
        <c:lblAlgn val="ctr"/>
        <c:lblOffset val="100"/>
      </c:catAx>
      <c:valAx>
        <c:axId val="91024000"/>
        <c:scaling>
          <c:orientation val="minMax"/>
        </c:scaling>
        <c:axPos val="l"/>
        <c:majorGridlines/>
        <c:numFmt formatCode="0%" sourceLinked="1"/>
        <c:tickLblPos val="nextTo"/>
        <c:crossAx val="910224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обобщение!$A$2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обобщение!$B$1:$H$1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обобщение!$B$2:$H$2</c:f>
              <c:numCache>
                <c:formatCode>0%</c:formatCode>
                <c:ptCount val="7"/>
                <c:pt idx="0">
                  <c:v>0.84000000000000008</c:v>
                </c:pt>
                <c:pt idx="1">
                  <c:v>0.5</c:v>
                </c:pt>
                <c:pt idx="2">
                  <c:v>0.86206896551724121</c:v>
                </c:pt>
                <c:pt idx="3">
                  <c:v>0.52</c:v>
                </c:pt>
                <c:pt idx="4">
                  <c:v>0.6875</c:v>
                </c:pt>
                <c:pt idx="5">
                  <c:v>0.25</c:v>
                </c:pt>
                <c:pt idx="6">
                  <c:v>0.41975308641975306</c:v>
                </c:pt>
              </c:numCache>
            </c:numRef>
          </c:val>
        </c:ser>
        <c:ser>
          <c:idx val="1"/>
          <c:order val="1"/>
          <c:tx>
            <c:strRef>
              <c:f>обобщение!$A$3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обобщение!$B$1:$H$1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обобщение!$B$3:$H$3</c:f>
              <c:numCache>
                <c:formatCode>0%</c:formatCode>
                <c:ptCount val="7"/>
                <c:pt idx="0">
                  <c:v>0.12000000000000001</c:v>
                </c:pt>
                <c:pt idx="1">
                  <c:v>0.25</c:v>
                </c:pt>
                <c:pt idx="2">
                  <c:v>0.13793103448275867</c:v>
                </c:pt>
                <c:pt idx="3">
                  <c:v>0.32000000000000006</c:v>
                </c:pt>
                <c:pt idx="4">
                  <c:v>0.31250000000000006</c:v>
                </c:pt>
                <c:pt idx="5">
                  <c:v>0.32142857142857156</c:v>
                </c:pt>
                <c:pt idx="6">
                  <c:v>0.29629629629629628</c:v>
                </c:pt>
              </c:numCache>
            </c:numRef>
          </c:val>
        </c:ser>
        <c:ser>
          <c:idx val="2"/>
          <c:order val="2"/>
          <c:tx>
            <c:strRef>
              <c:f>обобщение!$A$4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обобщение!$B$1:$H$1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обобщение!$B$4:$H$4</c:f>
              <c:numCache>
                <c:formatCode>0%</c:formatCode>
                <c:ptCount val="7"/>
                <c:pt idx="0">
                  <c:v>4.0000000000000008E-2</c:v>
                </c:pt>
                <c:pt idx="1">
                  <c:v>0.25</c:v>
                </c:pt>
                <c:pt idx="2">
                  <c:v>0</c:v>
                </c:pt>
                <c:pt idx="3">
                  <c:v>0.16</c:v>
                </c:pt>
                <c:pt idx="4">
                  <c:v>0</c:v>
                </c:pt>
                <c:pt idx="5">
                  <c:v>0.42857142857142855</c:v>
                </c:pt>
                <c:pt idx="6">
                  <c:v>0.28395061728395071</c:v>
                </c:pt>
              </c:numCache>
            </c:numRef>
          </c:val>
        </c:ser>
        <c:shape val="cylinder"/>
        <c:axId val="100060544"/>
        <c:axId val="100062336"/>
        <c:axId val="0"/>
      </c:bar3DChart>
      <c:catAx>
        <c:axId val="100060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0062336"/>
        <c:crosses val="autoZero"/>
        <c:auto val="1"/>
        <c:lblAlgn val="ctr"/>
        <c:lblOffset val="100"/>
      </c:catAx>
      <c:valAx>
        <c:axId val="100062336"/>
        <c:scaling>
          <c:orientation val="minMax"/>
        </c:scaling>
        <c:axPos val="l"/>
        <c:majorGridlines/>
        <c:numFmt formatCode="0%" sourceLinked="1"/>
        <c:tickLblPos val="nextTo"/>
        <c:crossAx val="100060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'обобщение (2)'!$A$2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'обобщение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'обобщение (2)'!$B$2:$H$2</c:f>
              <c:numCache>
                <c:formatCode>0%</c:formatCode>
                <c:ptCount val="7"/>
                <c:pt idx="0">
                  <c:v>0.32000000000000006</c:v>
                </c:pt>
                <c:pt idx="1">
                  <c:v>0.85714285714285721</c:v>
                </c:pt>
                <c:pt idx="2">
                  <c:v>0.17241379310344832</c:v>
                </c:pt>
                <c:pt idx="3">
                  <c:v>0.84000000000000008</c:v>
                </c:pt>
                <c:pt idx="4">
                  <c:v>0.18750000000000003</c:v>
                </c:pt>
                <c:pt idx="5">
                  <c:v>0.6428571428571429</c:v>
                </c:pt>
                <c:pt idx="6">
                  <c:v>0.7777777777777779</c:v>
                </c:pt>
              </c:numCache>
            </c:numRef>
          </c:val>
        </c:ser>
        <c:ser>
          <c:idx val="1"/>
          <c:order val="1"/>
          <c:tx>
            <c:strRef>
              <c:f>'обобщение (2)'!$A$3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'обобщение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'обобщение (2)'!$B$3:$H$3</c:f>
              <c:numCache>
                <c:formatCode>0%</c:formatCode>
                <c:ptCount val="7"/>
                <c:pt idx="0">
                  <c:v>0.60000000000000009</c:v>
                </c:pt>
                <c:pt idx="1">
                  <c:v>0.1428571428571429</c:v>
                </c:pt>
                <c:pt idx="2">
                  <c:v>0.7931034482758621</c:v>
                </c:pt>
                <c:pt idx="3">
                  <c:v>4.0000000000000008E-2</c:v>
                </c:pt>
                <c:pt idx="4">
                  <c:v>0.62500000000000011</c:v>
                </c:pt>
                <c:pt idx="5">
                  <c:v>0.25</c:v>
                </c:pt>
                <c:pt idx="6">
                  <c:v>0.14814814814814817</c:v>
                </c:pt>
              </c:numCache>
            </c:numRef>
          </c:val>
        </c:ser>
        <c:ser>
          <c:idx val="2"/>
          <c:order val="2"/>
          <c:tx>
            <c:strRef>
              <c:f>'обобщение (2)'!$A$4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'обобщение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'обобщение (2)'!$B$4:$H$4</c:f>
              <c:numCache>
                <c:formatCode>0%</c:formatCode>
                <c:ptCount val="7"/>
                <c:pt idx="0">
                  <c:v>8.0000000000000016E-2</c:v>
                </c:pt>
                <c:pt idx="1">
                  <c:v>0</c:v>
                </c:pt>
                <c:pt idx="2">
                  <c:v>3.4482758620689655E-2</c:v>
                </c:pt>
                <c:pt idx="3">
                  <c:v>0.12000000000000001</c:v>
                </c:pt>
                <c:pt idx="4">
                  <c:v>0.18750000000000003</c:v>
                </c:pt>
                <c:pt idx="5">
                  <c:v>0.10714285714285714</c:v>
                </c:pt>
                <c:pt idx="6">
                  <c:v>7.407407407407407E-2</c:v>
                </c:pt>
              </c:numCache>
            </c:numRef>
          </c:val>
        </c:ser>
        <c:shape val="cylinder"/>
        <c:axId val="102630144"/>
        <c:axId val="102631680"/>
        <c:axId val="0"/>
      </c:bar3DChart>
      <c:catAx>
        <c:axId val="102630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2631680"/>
        <c:crosses val="autoZero"/>
        <c:auto val="1"/>
        <c:lblAlgn val="ctr"/>
        <c:lblOffset val="100"/>
      </c:catAx>
      <c:valAx>
        <c:axId val="102631680"/>
        <c:scaling>
          <c:orientation val="minMax"/>
        </c:scaling>
        <c:axPos val="l"/>
        <c:majorGridlines/>
        <c:numFmt formatCode="0%" sourceLinked="1"/>
        <c:tickLblPos val="nextTo"/>
        <c:crossAx val="1026301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'гибкость мышления (2)'!$A$2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'гибкость мышления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'гибкость мышления (2)'!$B$2:$H$2</c:f>
              <c:numCache>
                <c:formatCode>0%</c:formatCode>
                <c:ptCount val="7"/>
                <c:pt idx="0">
                  <c:v>0.36000000000000004</c:v>
                </c:pt>
                <c:pt idx="1">
                  <c:v>0.32142857142857156</c:v>
                </c:pt>
                <c:pt idx="2">
                  <c:v>0.17241379310344832</c:v>
                </c:pt>
                <c:pt idx="3">
                  <c:v>0.28000000000000008</c:v>
                </c:pt>
                <c:pt idx="4">
                  <c:v>0.18750000000000003</c:v>
                </c:pt>
                <c:pt idx="5">
                  <c:v>0.21428571428571427</c:v>
                </c:pt>
                <c:pt idx="6">
                  <c:v>0.27160493827160492</c:v>
                </c:pt>
              </c:numCache>
            </c:numRef>
          </c:val>
        </c:ser>
        <c:ser>
          <c:idx val="1"/>
          <c:order val="1"/>
          <c:tx>
            <c:strRef>
              <c:f>'гибкость мышления (2)'!$A$3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'гибкость мышления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'гибкость мышления (2)'!$B$3:$H$3</c:f>
              <c:numCache>
                <c:formatCode>0%</c:formatCode>
                <c:ptCount val="7"/>
                <c:pt idx="0">
                  <c:v>0.52</c:v>
                </c:pt>
                <c:pt idx="1">
                  <c:v>0.42857142857142855</c:v>
                </c:pt>
                <c:pt idx="2">
                  <c:v>0.68965517241379337</c:v>
                </c:pt>
                <c:pt idx="3">
                  <c:v>0.32000000000000006</c:v>
                </c:pt>
                <c:pt idx="4">
                  <c:v>0.5</c:v>
                </c:pt>
                <c:pt idx="5">
                  <c:v>0.35714285714285726</c:v>
                </c:pt>
                <c:pt idx="6">
                  <c:v>0.37037037037037046</c:v>
                </c:pt>
              </c:numCache>
            </c:numRef>
          </c:val>
        </c:ser>
        <c:ser>
          <c:idx val="2"/>
          <c:order val="2"/>
          <c:tx>
            <c:strRef>
              <c:f>'гибкость мышления (2)'!$A$4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'гибкость мышления (2)'!$B$1:$H$1</c:f>
              <c:strCache>
                <c:ptCount val="7"/>
                <c:pt idx="0">
                  <c:v>5А, 2016</c:v>
                </c:pt>
                <c:pt idx="1">
                  <c:v>5А, 2017</c:v>
                </c:pt>
                <c:pt idx="2">
                  <c:v>5Б, 2016</c:v>
                </c:pt>
                <c:pt idx="3">
                  <c:v>5Б, 2017</c:v>
                </c:pt>
                <c:pt idx="4">
                  <c:v>5В, 2016</c:v>
                </c:pt>
                <c:pt idx="5">
                  <c:v>5В, 2017</c:v>
                </c:pt>
                <c:pt idx="6">
                  <c:v>ср.знач</c:v>
                </c:pt>
              </c:strCache>
            </c:strRef>
          </c:cat>
          <c:val>
            <c:numRef>
              <c:f>'гибкость мышления (2)'!$B$4:$H$4</c:f>
              <c:numCache>
                <c:formatCode>0%</c:formatCode>
                <c:ptCount val="7"/>
                <c:pt idx="0">
                  <c:v>0.12000000000000001</c:v>
                </c:pt>
                <c:pt idx="1">
                  <c:v>0.25</c:v>
                </c:pt>
                <c:pt idx="2">
                  <c:v>0.13793103448275867</c:v>
                </c:pt>
                <c:pt idx="3">
                  <c:v>0.4</c:v>
                </c:pt>
                <c:pt idx="4">
                  <c:v>0.31250000000000006</c:v>
                </c:pt>
                <c:pt idx="5">
                  <c:v>0.42857142857142855</c:v>
                </c:pt>
                <c:pt idx="6">
                  <c:v>0.35802469135802478</c:v>
                </c:pt>
              </c:numCache>
            </c:numRef>
          </c:val>
        </c:ser>
        <c:shape val="cylinder"/>
        <c:axId val="101704448"/>
        <c:axId val="101720064"/>
        <c:axId val="0"/>
      </c:bar3DChart>
      <c:catAx>
        <c:axId val="101704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1720064"/>
        <c:crosses val="autoZero"/>
        <c:auto val="1"/>
        <c:lblAlgn val="ctr"/>
        <c:lblOffset val="100"/>
      </c:catAx>
      <c:valAx>
        <c:axId val="101720064"/>
        <c:scaling>
          <c:orientation val="minMax"/>
        </c:scaling>
        <c:axPos val="l"/>
        <c:majorGridlines/>
        <c:numFmt formatCode="0%" sourceLinked="1"/>
        <c:tickLblPos val="nextTo"/>
        <c:crossAx val="1017044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мотивация2!$H$4</c:f>
              <c:strCache>
                <c:ptCount val="1"/>
                <c:pt idx="0">
                  <c:v>сохранилось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1.5074298487252604E-3"/>
                  <c:y val="7.235663273881254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мотивация2!$I$3:$K$3</c:f>
              <c:strCache>
                <c:ptCount val="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</c:strCache>
            </c:strRef>
          </c:cat>
          <c:val>
            <c:numRef>
              <c:f>мотивация2!$I$4:$K$4</c:f>
              <c:numCache>
                <c:formatCode>0%</c:formatCode>
                <c:ptCount val="3"/>
                <c:pt idx="0">
                  <c:v>0.61538461538461564</c:v>
                </c:pt>
                <c:pt idx="1">
                  <c:v>0.24000000000000007</c:v>
                </c:pt>
                <c:pt idx="2">
                  <c:v>0.16666666666666666</c:v>
                </c:pt>
              </c:numCache>
            </c:numRef>
          </c:val>
        </c:ser>
        <c:ser>
          <c:idx val="1"/>
          <c:order val="1"/>
          <c:tx>
            <c:strRef>
              <c:f>мотивация2!$H$5</c:f>
              <c:strCache>
                <c:ptCount val="1"/>
                <c:pt idx="0">
                  <c:v>упала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6.029719394901047E-3"/>
                  <c:y val="-9.0445790923515609E-3"/>
                </c:manualLayout>
              </c:layout>
              <c:showVal val="1"/>
            </c:dLbl>
            <c:dLbl>
              <c:idx val="1"/>
              <c:layout>
                <c:manualLayout>
                  <c:x val="1.6581728335977885E-2"/>
                  <c:y val="4.5222895461757779E-3"/>
                </c:manualLayout>
              </c:layout>
              <c:showVal val="1"/>
            </c:dLbl>
            <c:dLbl>
              <c:idx val="2"/>
              <c:layout>
                <c:manualLayout>
                  <c:x val="1.5074298487252493E-2"/>
                  <c:y val="-2.261144773087892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мотивация2!$I$3:$K$3</c:f>
              <c:strCache>
                <c:ptCount val="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</c:strCache>
            </c:strRef>
          </c:cat>
          <c:val>
            <c:numRef>
              <c:f>мотивация2!$I$5:$K$5</c:f>
              <c:numCache>
                <c:formatCode>0%</c:formatCode>
                <c:ptCount val="3"/>
                <c:pt idx="0">
                  <c:v>0.1923076923076924</c:v>
                </c:pt>
                <c:pt idx="1">
                  <c:v>0.44</c:v>
                </c:pt>
                <c:pt idx="2">
                  <c:v>0.54166666666666652</c:v>
                </c:pt>
              </c:numCache>
            </c:numRef>
          </c:val>
        </c:ser>
        <c:ser>
          <c:idx val="2"/>
          <c:order val="2"/>
          <c:tx>
            <c:strRef>
              <c:f>мотивация2!$H$6</c:f>
              <c:strCache>
                <c:ptCount val="1"/>
                <c:pt idx="0">
                  <c:v>выросла</c:v>
                </c:pt>
              </c:strCache>
            </c:strRef>
          </c:tx>
          <c:spPr>
            <a:solidFill>
              <a:srgbClr val="809EC2">
                <a:lumMod val="75000"/>
              </a:srgbClr>
            </a:solidFill>
          </c:spPr>
          <c:dLbls>
            <c:dLbl>
              <c:idx val="0"/>
              <c:layout>
                <c:manualLayout>
                  <c:x val="3.0148596974505209E-3"/>
                  <c:y val="-9.0445790923515609E-3"/>
                </c:manualLayout>
              </c:layout>
              <c:showVal val="1"/>
            </c:dLbl>
            <c:dLbl>
              <c:idx val="1"/>
              <c:layout>
                <c:manualLayout>
                  <c:x val="1.2059438789802085E-2"/>
                  <c:y val="-4.5222895461757779E-3"/>
                </c:manualLayout>
              </c:layout>
              <c:showVal val="1"/>
            </c:dLbl>
            <c:dLbl>
              <c:idx val="2"/>
              <c:layout>
                <c:manualLayout>
                  <c:x val="3.0148596974505209E-3"/>
                  <c:y val="-6.783434319263675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мотивация2!$I$3:$K$3</c:f>
              <c:strCache>
                <c:ptCount val="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</c:strCache>
            </c:strRef>
          </c:cat>
          <c:val>
            <c:numRef>
              <c:f>мотивация2!$I$6:$K$6</c:f>
              <c:numCache>
                <c:formatCode>0%</c:formatCode>
                <c:ptCount val="3"/>
                <c:pt idx="0">
                  <c:v>0.1923076923076924</c:v>
                </c:pt>
                <c:pt idx="1">
                  <c:v>0.32000000000000017</c:v>
                </c:pt>
                <c:pt idx="2">
                  <c:v>0.29166666666666691</c:v>
                </c:pt>
              </c:numCache>
            </c:numRef>
          </c:val>
        </c:ser>
        <c:shape val="box"/>
        <c:axId val="37196544"/>
        <c:axId val="37198080"/>
        <c:axId val="0"/>
      </c:bar3DChart>
      <c:catAx>
        <c:axId val="3719654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ru-RU"/>
          </a:p>
        </c:txPr>
        <c:crossAx val="37198080"/>
        <c:crosses val="autoZero"/>
        <c:auto val="1"/>
        <c:lblAlgn val="ctr"/>
        <c:lblOffset val="100"/>
      </c:catAx>
      <c:valAx>
        <c:axId val="37198080"/>
        <c:scaling>
          <c:orientation val="minMax"/>
        </c:scaling>
        <c:axPos val="l"/>
        <c:majorGridlines/>
        <c:numFmt formatCode="0%" sourceLinked="1"/>
        <c:tickLblPos val="nextTo"/>
        <c:crossAx val="37196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093014917534417E-2"/>
          <c:y val="2.5104404353932165E-2"/>
          <c:w val="0.9690698508246558"/>
          <c:h val="0.75545737083344011"/>
        </c:manualLayout>
      </c:layout>
      <c:bar3DChart>
        <c:barDir val="col"/>
        <c:grouping val="clustered"/>
        <c:ser>
          <c:idx val="0"/>
          <c:order val="0"/>
          <c:tx>
            <c:strRef>
              <c:f>Лист9!$A$3</c:f>
              <c:strCache>
                <c:ptCount val="1"/>
                <c:pt idx="0">
                  <c:v>5А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3.6178316369406251E-2"/>
                  <c:y val="3.8439461142494136E-2"/>
                </c:manualLayout>
              </c:layout>
              <c:showVal val="1"/>
            </c:dLbl>
            <c:dLbl>
              <c:idx val="1"/>
              <c:layout>
                <c:manualLayout>
                  <c:x val="1.055200894107682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Лист9!$B$2:$D$2</c:f>
              <c:strCache>
                <c:ptCount val="3"/>
                <c:pt idx="0">
                  <c:v>Это мой долг</c:v>
                </c:pt>
                <c:pt idx="1">
                  <c:v>Хочу стать грамотным</c:v>
                </c:pt>
                <c:pt idx="2">
                  <c:v>Хочу учиться</c:v>
                </c:pt>
              </c:strCache>
            </c:strRef>
          </c:cat>
          <c:val>
            <c:numRef>
              <c:f>Лист9!$B$3:$D$3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Лист9!$A$4</c:f>
              <c:strCache>
                <c:ptCount val="1"/>
                <c:pt idx="0">
                  <c:v>5Б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566868638527352E-2"/>
                  <c:y val="-1.5828013411615199E-2"/>
                </c:manualLayout>
              </c:layout>
              <c:showVal val="1"/>
            </c:dLbl>
            <c:dLbl>
              <c:idx val="1"/>
              <c:layout>
                <c:manualLayout>
                  <c:x val="6.0297193949010452E-3"/>
                  <c:y val="-6.7834343192636742E-3"/>
                </c:manualLayout>
              </c:layout>
              <c:showVal val="1"/>
            </c:dLbl>
            <c:dLbl>
              <c:idx val="2"/>
              <c:layout>
                <c:manualLayout>
                  <c:x val="1.2059438789802085E-2"/>
                  <c:y val="-2.2611447730878499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Лист9!$B$2:$D$2</c:f>
              <c:strCache>
                <c:ptCount val="3"/>
                <c:pt idx="0">
                  <c:v>Это мой долг</c:v>
                </c:pt>
                <c:pt idx="1">
                  <c:v>Хочу стать грамотным</c:v>
                </c:pt>
                <c:pt idx="2">
                  <c:v>Хочу учиться</c:v>
                </c:pt>
              </c:strCache>
            </c:strRef>
          </c:cat>
          <c:val>
            <c:numRef>
              <c:f>Лист9!$B$4:$D$4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Лист9!$A$5</c:f>
              <c:strCache>
                <c:ptCount val="1"/>
                <c:pt idx="0">
                  <c:v>5В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959658803342839E-2"/>
                  <c:y val="-2.261144773087892E-3"/>
                </c:manualLayout>
              </c:layout>
              <c:showVal val="1"/>
            </c:dLbl>
            <c:dLbl>
              <c:idx val="1"/>
              <c:layout>
                <c:manualLayout>
                  <c:x val="9.0445790923515609E-3"/>
                  <c:y val="-1.582801341161524E-2"/>
                </c:manualLayout>
              </c:layout>
              <c:showVal val="1"/>
            </c:dLbl>
            <c:dLbl>
              <c:idx val="2"/>
              <c:layout>
                <c:manualLayout>
                  <c:x val="9.044579092351451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Лист9!$B$2:$D$2</c:f>
              <c:strCache>
                <c:ptCount val="3"/>
                <c:pt idx="0">
                  <c:v>Это мой долг</c:v>
                </c:pt>
                <c:pt idx="1">
                  <c:v>Хочу стать грамотным</c:v>
                </c:pt>
                <c:pt idx="2">
                  <c:v>Хочу учиться</c:v>
                </c:pt>
              </c:strCache>
            </c:strRef>
          </c:cat>
          <c:val>
            <c:numRef>
              <c:f>Лист9!$B$5:$D$5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hape val="pyramid"/>
        <c:axId val="39815040"/>
        <c:axId val="39816576"/>
        <c:axId val="0"/>
      </c:bar3DChart>
      <c:catAx>
        <c:axId val="3981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39816576"/>
        <c:crosses val="autoZero"/>
        <c:auto val="1"/>
        <c:lblAlgn val="ctr"/>
        <c:lblOffset val="100"/>
      </c:catAx>
      <c:valAx>
        <c:axId val="39816576"/>
        <c:scaling>
          <c:orientation val="minMax"/>
        </c:scaling>
        <c:axPos val="l"/>
        <c:majorGridlines/>
        <c:numFmt formatCode="General" sourceLinked="1"/>
        <c:tickLblPos val="nextTo"/>
        <c:crossAx val="39815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27960529638123E-2"/>
          <c:y val="0.91379167329756184"/>
          <c:w val="0.79896021654159688"/>
          <c:h val="7.1908113813179908E-2"/>
        </c:manualLayout>
      </c:layout>
      <c:txPr>
        <a:bodyPr/>
        <a:lstStyle/>
        <a:p>
          <a:pPr>
            <a:defRPr sz="20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257377498861985"/>
          <c:y val="2.5104404353932165E-2"/>
          <c:w val="0.88742622501138002"/>
          <c:h val="0.56360012705141049"/>
        </c:manualLayout>
      </c:layout>
      <c:bar3DChart>
        <c:barDir val="col"/>
        <c:grouping val="clustered"/>
        <c:ser>
          <c:idx val="0"/>
          <c:order val="0"/>
          <c:tx>
            <c:strRef>
              <c:f>Лист9!$B$18</c:f>
              <c:strCache>
                <c:ptCount val="1"/>
                <c:pt idx="0">
                  <c:v>5А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Лист9!$A$19:$A$26</c:f>
              <c:strCache>
                <c:ptCount val="8"/>
                <c:pt idx="0">
                  <c:v>Хочу быть полезным гражданином</c:v>
                </c:pt>
                <c:pt idx="1">
                  <c:v>Хочу быть умным и эрудированным</c:v>
                </c:pt>
                <c:pt idx="2">
                  <c:v>Хочу добиться полных и глубоких знаний</c:v>
                </c:pt>
                <c:pt idx="3">
                  <c:v>Хочу научиться самостоятельно работать</c:v>
                </c:pt>
                <c:pt idx="4">
                  <c:v>Все учатся и я тоже</c:v>
                </c:pt>
                <c:pt idx="5">
                  <c:v>Родители заставляют</c:v>
                </c:pt>
                <c:pt idx="6">
                  <c:v>Нравится получать хорошие оценки</c:v>
                </c:pt>
                <c:pt idx="7">
                  <c:v>Получить хорошее образование, работу</c:v>
                </c:pt>
              </c:strCache>
            </c:strRef>
          </c:cat>
          <c:val>
            <c:numRef>
              <c:f>Лист9!$B$19:$B$26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Лист9!$C$18</c:f>
              <c:strCache>
                <c:ptCount val="1"/>
                <c:pt idx="0">
                  <c:v>5Б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Лист9!$A$19:$A$26</c:f>
              <c:strCache>
                <c:ptCount val="8"/>
                <c:pt idx="0">
                  <c:v>Хочу быть полезным гражданином</c:v>
                </c:pt>
                <c:pt idx="1">
                  <c:v>Хочу быть умным и эрудированным</c:v>
                </c:pt>
                <c:pt idx="2">
                  <c:v>Хочу добиться полных и глубоких знаний</c:v>
                </c:pt>
                <c:pt idx="3">
                  <c:v>Хочу научиться самостоятельно работать</c:v>
                </c:pt>
                <c:pt idx="4">
                  <c:v>Все учатся и я тоже</c:v>
                </c:pt>
                <c:pt idx="5">
                  <c:v>Родители заставляют</c:v>
                </c:pt>
                <c:pt idx="6">
                  <c:v>Нравится получать хорошие оценки</c:v>
                </c:pt>
                <c:pt idx="7">
                  <c:v>Получить хорошее образование, работу</c:v>
                </c:pt>
              </c:strCache>
            </c:strRef>
          </c:cat>
          <c:val>
            <c:numRef>
              <c:f>Лист9!$C$19:$C$26</c:f>
              <c:numCache>
                <c:formatCode>General</c:formatCode>
                <c:ptCount val="8"/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Лист9!$D$18</c:f>
              <c:strCache>
                <c:ptCount val="1"/>
                <c:pt idx="0">
                  <c:v>5В</c:v>
                </c:pt>
              </c:strCache>
            </c:strRef>
          </c:tx>
          <c:spPr>
            <a:solidFill>
              <a:srgbClr val="809EC2">
                <a:lumMod val="75000"/>
              </a:srgbClr>
            </a:solidFill>
          </c:spPr>
          <c:cat>
            <c:strRef>
              <c:f>Лист9!$A$19:$A$26</c:f>
              <c:strCache>
                <c:ptCount val="8"/>
                <c:pt idx="0">
                  <c:v>Хочу быть полезным гражданином</c:v>
                </c:pt>
                <c:pt idx="1">
                  <c:v>Хочу быть умным и эрудированным</c:v>
                </c:pt>
                <c:pt idx="2">
                  <c:v>Хочу добиться полных и глубоких знаний</c:v>
                </c:pt>
                <c:pt idx="3">
                  <c:v>Хочу научиться самостоятельно работать</c:v>
                </c:pt>
                <c:pt idx="4">
                  <c:v>Все учатся и я тоже</c:v>
                </c:pt>
                <c:pt idx="5">
                  <c:v>Родители заставляют</c:v>
                </c:pt>
                <c:pt idx="6">
                  <c:v>Нравится получать хорошие оценки</c:v>
                </c:pt>
                <c:pt idx="7">
                  <c:v>Получить хорошее образование, работу</c:v>
                </c:pt>
              </c:strCache>
            </c:strRef>
          </c:cat>
          <c:val>
            <c:numRef>
              <c:f>Лист9!$D$19:$D$26</c:f>
              <c:numCache>
                <c:formatCode>General</c:formatCode>
                <c:ptCount val="8"/>
                <c:pt idx="1">
                  <c:v>4</c:v>
                </c:pt>
                <c:pt idx="3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hape val="box"/>
        <c:axId val="39876480"/>
        <c:axId val="39878016"/>
        <c:axId val="0"/>
      </c:bar3DChart>
      <c:catAx>
        <c:axId val="39876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39878016"/>
        <c:crosses val="autoZero"/>
        <c:auto val="1"/>
        <c:lblAlgn val="ctr"/>
        <c:lblOffset val="100"/>
      </c:catAx>
      <c:valAx>
        <c:axId val="39878016"/>
        <c:scaling>
          <c:orientation val="minMax"/>
        </c:scaling>
        <c:axPos val="l"/>
        <c:majorGridlines/>
        <c:numFmt formatCode="General" sourceLinked="1"/>
        <c:tickLblPos val="nextTo"/>
        <c:crossAx val="39876480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13118798009660676"/>
          <c:y val="0.91821261312845581"/>
          <c:w val="0.77040063395119363"/>
          <c:h val="6.822051823301685E-2"/>
        </c:manualLayout>
      </c:layout>
      <c:txPr>
        <a:bodyPr/>
        <a:lstStyle/>
        <a:p>
          <a:pPr>
            <a:defRPr sz="20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1957240155990196E-2"/>
                  <c:y val="-9.5334752595057116E-3"/>
                </c:manualLayout>
              </c:layout>
              <c:showVal val="1"/>
            </c:dLbl>
            <c:dLbl>
              <c:idx val="1"/>
              <c:layout>
                <c:manualLayout>
                  <c:x val="1.3451895175488981E-2"/>
                  <c:y val="-3.0983794593393541E-2"/>
                </c:manualLayout>
              </c:layout>
              <c:showVal val="1"/>
            </c:dLbl>
            <c:dLbl>
              <c:idx val="2"/>
              <c:layout>
                <c:manualLayout>
                  <c:x val="1.6441205214486537E-2"/>
                  <c:y val="-1.6683581704134982E-2"/>
                </c:manualLayout>
              </c:layout>
              <c:showVal val="1"/>
            </c:dLbl>
            <c:dLbl>
              <c:idx val="3"/>
              <c:layout>
                <c:manualLayout>
                  <c:x val="1.0462585136491427E-2"/>
                  <c:y val="-2.383368814876426E-2"/>
                </c:manualLayout>
              </c:layout>
              <c:showVal val="1"/>
            </c:dLbl>
            <c:dLbl>
              <c:idx val="4"/>
              <c:layout>
                <c:manualLayout>
                  <c:x val="1.6441205214486537E-2"/>
                  <c:y val="-9.5334752595057064E-3"/>
                </c:manualLayout>
              </c:layout>
              <c:showVal val="1"/>
            </c:dLbl>
            <c:dLbl>
              <c:idx val="5"/>
              <c:layout>
                <c:manualLayout>
                  <c:x val="1.3451895175489085E-2"/>
                  <c:y val="-1.6683581704134982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'люблю предмет (2)'!$C$26:$C$31</c:f>
              <c:strCache>
                <c:ptCount val="6"/>
                <c:pt idx="0">
                  <c:v>математика</c:v>
                </c:pt>
                <c:pt idx="1">
                  <c:v>физкультура</c:v>
                </c:pt>
                <c:pt idx="2">
                  <c:v>история</c:v>
                </c:pt>
                <c:pt idx="3">
                  <c:v>рус.язык</c:v>
                </c:pt>
                <c:pt idx="4">
                  <c:v>англ.язык</c:v>
                </c:pt>
                <c:pt idx="5">
                  <c:v>технология</c:v>
                </c:pt>
              </c:strCache>
            </c:strRef>
          </c:cat>
          <c:val>
            <c:numRef>
              <c:f>'люблю предмет (2)'!$D$26:$D$31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</c:ser>
        <c:shape val="cylinder"/>
        <c:axId val="39949824"/>
        <c:axId val="39951360"/>
        <c:axId val="0"/>
      </c:bar3DChart>
      <c:catAx>
        <c:axId val="3994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</a:defRPr>
            </a:pPr>
            <a:endParaRPr lang="ru-RU"/>
          </a:p>
        </c:txPr>
        <c:crossAx val="39951360"/>
        <c:crosses val="autoZero"/>
        <c:auto val="1"/>
        <c:lblAlgn val="ctr"/>
        <c:lblOffset val="100"/>
      </c:catAx>
      <c:valAx>
        <c:axId val="39951360"/>
        <c:scaling>
          <c:orientation val="minMax"/>
        </c:scaling>
        <c:axPos val="l"/>
        <c:majorGridlines/>
        <c:numFmt formatCode="General" sourceLinked="1"/>
        <c:tickLblPos val="nextTo"/>
        <c:crossAx val="3994982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cat>
            <c:strRef>
              <c:f>'люблю предмет (2)'!$A$26:$A$30</c:f>
              <c:strCache>
                <c:ptCount val="5"/>
                <c:pt idx="0">
                  <c:v>Предмет интересен</c:v>
                </c:pt>
                <c:pt idx="1">
                  <c:v>Нравится, как преподает учитель</c:v>
                </c:pt>
                <c:pt idx="2">
                  <c:v>Предмет занимательный</c:v>
                </c:pt>
                <c:pt idx="3">
                  <c:v>Учитель интересно объясняет</c:v>
                </c:pt>
                <c:pt idx="4">
                  <c:v>Просто интересно</c:v>
                </c:pt>
              </c:strCache>
            </c:strRef>
          </c:cat>
          <c:val>
            <c:numRef>
              <c:f>'люблю предмет (2)'!$B$26:$B$30</c:f>
              <c:numCache>
                <c:formatCode>General</c:formatCode>
                <c:ptCount val="5"/>
                <c:pt idx="0">
                  <c:v>28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hape val="box"/>
        <c:axId val="36416512"/>
        <c:axId val="36422400"/>
        <c:axId val="0"/>
      </c:bar3DChart>
      <c:catAx>
        <c:axId val="36416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36422400"/>
        <c:crosses val="autoZero"/>
        <c:auto val="1"/>
        <c:lblAlgn val="ctr"/>
        <c:lblOffset val="100"/>
      </c:catAx>
      <c:valAx>
        <c:axId val="3642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3641651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'не люблю предмет (2)'!$A$24:$A$26</c:f>
              <c:strCache>
                <c:ptCount val="3"/>
                <c:pt idx="0">
                  <c:v>Предмет трудно усваивается</c:v>
                </c:pt>
                <c:pt idx="1">
                  <c:v>Интересны только отдельные факты</c:v>
                </c:pt>
                <c:pt idx="2">
                  <c:v>Просто неинтересно</c:v>
                </c:pt>
              </c:strCache>
            </c:strRef>
          </c:cat>
          <c:val>
            <c:numRef>
              <c:f>'не люблю предмет (2)'!$B$24:$B$26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hape val="box"/>
        <c:axId val="40247296"/>
        <c:axId val="40248832"/>
        <c:axId val="0"/>
      </c:bar3DChart>
      <c:catAx>
        <c:axId val="4024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248832"/>
        <c:crosses val="autoZero"/>
        <c:auto val="1"/>
        <c:lblAlgn val="ctr"/>
        <c:lblOffset val="100"/>
      </c:catAx>
      <c:valAx>
        <c:axId val="40248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24729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33646020007438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20759529134444E-7"/>
                  <c:y val="-2.7486123475458004E-2"/>
                </c:manualLayout>
              </c:layout>
              <c:showVal val="1"/>
            </c:dLbl>
            <c:dLbl>
              <c:idx val="2"/>
              <c:layout>
                <c:manualLayout>
                  <c:x val="7.6682301000371962E-3"/>
                  <c:y val="-1.1452551448107508E-2"/>
                </c:manualLayout>
              </c:layout>
              <c:showVal val="1"/>
            </c:dLbl>
            <c:dLbl>
              <c:idx val="3"/>
              <c:layout>
                <c:manualLayout>
                  <c:x val="1.2269168160059508E-2"/>
                  <c:y val="-4.5810205792429989E-3"/>
                </c:manualLayout>
              </c:layout>
              <c:showVal val="1"/>
            </c:dLbl>
            <c:dLbl>
              <c:idx val="4"/>
              <c:layout>
                <c:manualLayout>
                  <c:x val="1.3802814180066953E-2"/>
                  <c:y val="-2.0614592606593495E-2"/>
                </c:manualLayout>
              </c:layout>
              <c:showVal val="1"/>
            </c:dLbl>
            <c:dLbl>
              <c:idx val="5"/>
              <c:layout>
                <c:manualLayout>
                  <c:x val="1.2269168160059508E-2"/>
                  <c:y val="-2.0614592606593495E-2"/>
                </c:manualLayout>
              </c:layout>
              <c:showVal val="1"/>
            </c:dLbl>
            <c:dLbl>
              <c:idx val="6"/>
              <c:layout>
                <c:manualLayout>
                  <c:x val="4.6009380600223167E-3"/>
                  <c:y val="-2.0614592606593495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'люблю предмет'!$C$26:$C$32</c:f>
              <c:strCache>
                <c:ptCount val="7"/>
                <c:pt idx="0">
                  <c:v>математика</c:v>
                </c:pt>
                <c:pt idx="1">
                  <c:v>физкультура</c:v>
                </c:pt>
                <c:pt idx="2">
                  <c:v>рус.язык</c:v>
                </c:pt>
                <c:pt idx="3">
                  <c:v>рус.язык</c:v>
                </c:pt>
                <c:pt idx="4">
                  <c:v>математика</c:v>
                </c:pt>
                <c:pt idx="5">
                  <c:v>Крымоведение</c:v>
                </c:pt>
                <c:pt idx="6">
                  <c:v>технология</c:v>
                </c:pt>
              </c:strCache>
            </c:strRef>
          </c:cat>
          <c:val>
            <c:numRef>
              <c:f>'люблю предмет'!$D$26:$D$32</c:f>
              <c:numCache>
                <c:formatCode>General</c:formatCode>
                <c:ptCount val="7"/>
                <c:pt idx="0">
                  <c:v>15</c:v>
                </c:pt>
                <c:pt idx="1">
                  <c:v>14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hape val="cylinder"/>
        <c:axId val="40296448"/>
        <c:axId val="40297984"/>
        <c:axId val="0"/>
      </c:bar3DChart>
      <c:catAx>
        <c:axId val="4029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</a:defRPr>
            </a:pPr>
            <a:endParaRPr lang="ru-RU"/>
          </a:p>
        </c:txPr>
        <c:crossAx val="40297984"/>
        <c:crosses val="autoZero"/>
        <c:auto val="1"/>
        <c:lblAlgn val="ctr"/>
        <c:lblOffset val="100"/>
      </c:catAx>
      <c:valAx>
        <c:axId val="40297984"/>
        <c:scaling>
          <c:orientation val="minMax"/>
        </c:scaling>
        <c:axPos val="l"/>
        <c:majorGridlines/>
        <c:numFmt formatCode="General" sourceLinked="1"/>
        <c:tickLblPos val="nextTo"/>
        <c:crossAx val="4029644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cat>
            <c:strRef>
              <c:f>'люблю предмет'!$A$25:$A$29</c:f>
              <c:strCache>
                <c:ptCount val="5"/>
                <c:pt idx="0">
                  <c:v>Данный предмет интересен</c:v>
                </c:pt>
                <c:pt idx="1">
                  <c:v>Нравится, как преподает учитель</c:v>
                </c:pt>
                <c:pt idx="2">
                  <c:v>Предмет нужно знать всем</c:v>
                </c:pt>
                <c:pt idx="3">
                  <c:v>Предмет занимательный</c:v>
                </c:pt>
                <c:pt idx="4">
                  <c:v>Просто интересно</c:v>
                </c:pt>
              </c:strCache>
            </c:strRef>
          </c:cat>
          <c:val>
            <c:numRef>
              <c:f>'люблю предмет'!$B$25:$B$29</c:f>
              <c:numCache>
                <c:formatCode>General</c:formatCode>
                <c:ptCount val="5"/>
                <c:pt idx="0">
                  <c:v>16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</c:ser>
        <c:shape val="box"/>
        <c:axId val="40224256"/>
        <c:axId val="40225792"/>
        <c:axId val="0"/>
      </c:bar3DChart>
      <c:catAx>
        <c:axId val="40224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225792"/>
        <c:crosses val="autoZero"/>
        <c:auto val="1"/>
        <c:lblAlgn val="ctr"/>
        <c:lblOffset val="100"/>
      </c:catAx>
      <c:valAx>
        <c:axId val="40225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4022425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D81D3C-F0DD-4D8E-8EEA-356DD3D39312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5668A74-1A5A-4C91-98EA-3CCCF193B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05800" cy="1143000"/>
          </a:xfrm>
        </p:spPr>
        <p:txBody>
          <a:bodyPr>
            <a:normAutofit fontScale="92500" lnSpcReduction="20000"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МБОУ «Школа-гимназия №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1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» Судакского городского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Candara"/>
              </a:rPr>
              <a:t>округа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Candara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67544" y="2023864"/>
            <a:ext cx="8305800" cy="1981200"/>
          </a:xfrm>
          <a:prstGeom prst="rect">
            <a:avLst/>
          </a:prstGeom>
          <a:ln w="6350" cap="rnd"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18288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АДАПТАЦИЯ</a:t>
            </a:r>
            <a:b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</a:br>
            <a:r>
              <a:rPr kumimoji="0" lang="ru-RU" sz="6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Arial" pitchFamily="34" charset="0"/>
              </a:rPr>
              <a:t>5 классов</a:t>
            </a:r>
            <a:endParaRPr kumimoji="0" lang="ru-RU" sz="6600" b="0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91680" y="414908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</a:rPr>
              <a:t>РЕЗУЛЬТАТЫ ДИАГНОСТИКИ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91680" y="5445224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Candara"/>
              </a:rPr>
              <a:t>2016/2017 уч. год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Candar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4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1052736"/>
            <a:ext cx="923626" cy="9233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196752"/>
          <a:ext cx="813690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26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1052736"/>
            <a:ext cx="923626" cy="9233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5В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980728"/>
          <a:ext cx="5400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211960" y="3933056"/>
          <a:ext cx="4932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26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34333590"/>
              </p:ext>
            </p:extLst>
          </p:nvPr>
        </p:nvGraphicFramePr>
        <p:xfrm>
          <a:off x="539552" y="1556792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Внимание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, грамотность, </a:t>
            </a: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логика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восприятие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2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Обобщение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, выделение существенных признаков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12022723"/>
              </p:ext>
            </p:extLst>
          </p:nvPr>
        </p:nvGraphicFramePr>
        <p:xfrm>
          <a:off x="539552" y="1484784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0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8948627"/>
              </p:ext>
            </p:extLst>
          </p:nvPr>
        </p:nvGraphicFramePr>
        <p:xfrm>
          <a:off x="467544" y="1052736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Гибкость мышления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Внимание, мышление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49571185"/>
              </p:ext>
            </p:extLst>
          </p:nvPr>
        </p:nvGraphicFramePr>
        <p:xfrm>
          <a:off x="467544" y="1052737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709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noProof="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Выводы: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324036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Мотивация</a:t>
            </a:r>
            <a:r>
              <a:rPr lang="en-US" sz="1800" dirty="0" smtClean="0"/>
              <a:t> </a:t>
            </a:r>
            <a:r>
              <a:rPr lang="ru-RU" sz="1800" dirty="0" smtClean="0"/>
              <a:t>пятиклассников в целом существенно не изменилась, кроме 5В класса, где наблюдается падение мотивации к концу года по сравнению с первым полугодием.</a:t>
            </a:r>
            <a:endParaRPr lang="ru-RU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Обучающие единодушны в л</a:t>
            </a:r>
            <a:r>
              <a:rPr lang="ru-RU" sz="1800" dirty="0" smtClean="0"/>
              <a:t>юбимых предметах. Это математика 54% опрошенных, физкультура  42%, история 21% и русский язык 11%.</a:t>
            </a:r>
            <a:endParaRPr lang="ru-RU" sz="1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Нелюбимые </a:t>
            </a:r>
            <a:r>
              <a:rPr lang="ru-RU" sz="1800" dirty="0" smtClean="0"/>
              <a:t>предметы в 5-х классах: английский язык 20%, технология 10%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Динамика развития УУД показывает, что на фоне роста некоторых показателей, тем не менее наблюдается снижение других показателей, что скорее всего связано со снижением мотивации и утомляемостью, естественной в конце года.</a:t>
            </a:r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3709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7"/>
            <a:ext cx="784887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</a:rPr>
              <a:t>ШКОЛЬНАЯ МОТИВАЦИЯ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764704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10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7"/>
            <a:ext cx="784887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</a:rPr>
              <a:t>ШКОЛЬНАЯ МОТИВАЦИЯ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10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7"/>
            <a:ext cx="784887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</a:rPr>
              <a:t>ШКОЛЬНАЯ МОТИВАЦИЯ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10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7"/>
            <a:ext cx="784887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kumimoji="0" lang="ru-RU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</a:rPr>
              <a:t>ШКОЛЬНАЯ МОТИВАЦИЯ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252536" y="908720"/>
          <a:ext cx="914501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10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8344" y="908720"/>
            <a:ext cx="1071825" cy="9473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5А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052736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69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8344" y="908720"/>
            <a:ext cx="1071825" cy="9473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5А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980728"/>
          <a:ext cx="4572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499992" y="1988840"/>
          <a:ext cx="4355976" cy="45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69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980728"/>
            <a:ext cx="960836" cy="9865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5Б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980728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122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683568" y="332656"/>
            <a:ext cx="7848872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eorgia" pitchFamily="18" charset="0"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ОТНОШЕНИЕ К ПРЕДМЕТАМ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980728"/>
            <a:ext cx="960836" cy="9865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5Б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908720"/>
          <a:ext cx="55801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211960" y="3284984"/>
          <a:ext cx="511256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122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596</TotalTime>
  <Words>236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АДАПТАЦИЯ 5 классов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5 классов</dc:title>
  <dc:creator>Алена</dc:creator>
  <cp:lastModifiedBy>Admin</cp:lastModifiedBy>
  <cp:revision>58</cp:revision>
  <dcterms:created xsi:type="dcterms:W3CDTF">2016-12-28T07:12:23Z</dcterms:created>
  <dcterms:modified xsi:type="dcterms:W3CDTF">2017-06-14T08:37:42Z</dcterms:modified>
</cp:coreProperties>
</file>