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charts/chart16.xml" ContentType="application/vnd.openxmlformats-officedocument.drawingml.chart+xml"/>
  <Override PartName="/ppt/theme/themeOverride3.xml" ContentType="application/vnd.openxmlformats-officedocument.themeOverride+xml"/>
  <Override PartName="/ppt/charts/chart17.xml" ContentType="application/vnd.openxmlformats-officedocument.drawingml.chart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theme/themeOverride1.xml" ContentType="application/vnd.openxmlformats-officedocument.themeOverride+xml"/>
  <Override PartName="/ppt/charts/chart15.xml" ContentType="application/vnd.openxmlformats-officedocument.drawingml.char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7" r:id="rId4"/>
    <p:sldId id="268" r:id="rId5"/>
    <p:sldId id="269" r:id="rId6"/>
    <p:sldId id="259" r:id="rId7"/>
    <p:sldId id="270" r:id="rId8"/>
    <p:sldId id="260" r:id="rId9"/>
    <p:sldId id="271" r:id="rId10"/>
    <p:sldId id="261" r:id="rId11"/>
    <p:sldId id="272" r:id="rId12"/>
    <p:sldId id="262" r:id="rId13"/>
    <p:sldId id="263" r:id="rId14"/>
    <p:sldId id="264" r:id="rId15"/>
    <p:sldId id="265" r:id="rId16"/>
    <p:sldId id="273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image" Target="../media/image3.jpeg"/><Relationship Id="rId4" Type="http://schemas.openxmlformats.org/officeDocument/2006/relationships/oleObject" Target="&#1044;&#1080;&#1072;&#1075;&#1088;&#1072;&#1084;&#1084;&#1072;%20&#1074;%20Microsoft%20Office%20PowerPoint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F:\5&#1041;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5&#1042;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F:\5&#1042;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F:\5&#1042;.xls" TargetMode="Externa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1.xlsx"/><Relationship Id="rId1" Type="http://schemas.openxmlformats.org/officeDocument/2006/relationships/themeOverride" Target="../theme/themeOverride1.xm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2.xlsx"/><Relationship Id="rId1" Type="http://schemas.openxmlformats.org/officeDocument/2006/relationships/themeOverride" Target="../theme/themeOverride2.xm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3.xlsx"/><Relationship Id="rId1" Type="http://schemas.openxmlformats.org/officeDocument/2006/relationships/themeOverride" Target="../theme/themeOverride3.xml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4.xlsx"/><Relationship Id="rId1" Type="http://schemas.openxmlformats.org/officeDocument/2006/relationships/themeOverride" Target="../theme/themeOverride4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F:\5&#1040;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F:\5&#1042;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F:\5&#1042;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F:\5&#1040;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F:\5&#1040;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F:\5&#1040;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F:\5&#1041;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F:\5&#1041;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0"/>
  <c:chart>
    <c:view3D>
      <c:rAngAx val="1"/>
    </c:view3D>
    <c:plotArea>
      <c:layout>
        <c:manualLayout>
          <c:layoutTarget val="inner"/>
          <c:xMode val="edge"/>
          <c:yMode val="edge"/>
          <c:x val="4.732125497960548E-2"/>
          <c:y val="3.7811906934685856E-2"/>
          <c:w val="0.95204302696525778"/>
          <c:h val="0.82783718475724855"/>
        </c:manualLayout>
      </c:layout>
      <c:bar3DChart>
        <c:barDir val="col"/>
        <c:grouping val="clustered"/>
        <c:ser>
          <c:idx val="0"/>
          <c:order val="0"/>
          <c:tx>
            <c:strRef>
              <c:f>'[Диаграмма в Microsoft Office PowerPoint]Лист1'!$B$1</c:f>
              <c:strCache>
                <c:ptCount val="1"/>
                <c:pt idx="0">
                  <c:v>5А 2016</c:v>
                </c:pt>
              </c:strCache>
            </c:strRef>
          </c:tx>
          <c:spPr>
            <a:blipFill>
              <a:blip xmlns:r="http://schemas.openxmlformats.org/officeDocument/2006/relationships" r:embed="rId1"/>
              <a:tile tx="0" ty="0" sx="100000" sy="100000" flip="none" algn="tl"/>
            </a:blipFill>
          </c:spPr>
          <c:dLbls>
            <c:dLbl>
              <c:idx val="1"/>
              <c:layout>
                <c:manualLayout>
                  <c:x val="-1.1957240155990199E-2"/>
                  <c:y val="3.0864626152649711E-2"/>
                </c:manualLayout>
              </c:layout>
              <c:showVal val="1"/>
            </c:dLbl>
            <c:dLbl>
              <c:idx val="4"/>
              <c:layout>
                <c:manualLayout>
                  <c:x val="-1.3451895175488981E-2"/>
                  <c:y val="4.7031819988856815E-3"/>
                </c:manualLayout>
              </c:layout>
              <c:showVal val="1"/>
            </c:dLbl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'[Диаграмма в Microsoft Office PowerPoint]Лист1'!$A$2:$A$6</c:f>
              <c:strCache>
                <c:ptCount val="5"/>
                <c:pt idx="0">
                  <c:v>Высокая мотивация</c:v>
                </c:pt>
                <c:pt idx="1">
                  <c:v>Хорошая мотивация</c:v>
                </c:pt>
                <c:pt idx="2">
                  <c:v>Положительное отношение к школе</c:v>
                </c:pt>
                <c:pt idx="3">
                  <c:v>Слабая мотивация</c:v>
                </c:pt>
                <c:pt idx="4">
                  <c:v>Негативное отношение к школе</c:v>
                </c:pt>
              </c:strCache>
            </c:strRef>
          </c:cat>
          <c:val>
            <c:numRef>
              <c:f>'[Диаграмма в Microsoft Office PowerPoint]Лист1'!$B$2:$B$6</c:f>
              <c:numCache>
                <c:formatCode>0%</c:formatCode>
                <c:ptCount val="5"/>
                <c:pt idx="0">
                  <c:v>0.2100000000000001</c:v>
                </c:pt>
                <c:pt idx="1">
                  <c:v>0.45</c:v>
                </c:pt>
                <c:pt idx="2">
                  <c:v>0.17</c:v>
                </c:pt>
                <c:pt idx="3">
                  <c:v>0.14000000000000001</c:v>
                </c:pt>
                <c:pt idx="4">
                  <c:v>3.0000000000000016E-2</c:v>
                </c:pt>
              </c:numCache>
            </c:numRef>
          </c:val>
        </c:ser>
        <c:ser>
          <c:idx val="1"/>
          <c:order val="1"/>
          <c:tx>
            <c:strRef>
              <c:f>'[Диаграмма в Microsoft Office PowerPoint]Лист1'!$C$1</c:f>
              <c:strCache>
                <c:ptCount val="1"/>
                <c:pt idx="0">
                  <c:v>5А 2017</c:v>
                </c:pt>
              </c:strCache>
            </c:strRef>
          </c:tx>
          <c:spPr>
            <a:blipFill>
              <a:blip xmlns:r="http://schemas.openxmlformats.org/officeDocument/2006/relationships" r:embed="rId1"/>
              <a:tile tx="0" ty="0" sx="100000" sy="100000" flip="none" algn="tl"/>
            </a:blipFill>
          </c:spPr>
          <c:dLbls>
            <c:dLbl>
              <c:idx val="1"/>
              <c:layout>
                <c:manualLayout>
                  <c:x val="1.4946550194987767E-2"/>
                  <c:y val="5.0706171536495995E-2"/>
                </c:manualLayout>
              </c:layout>
              <c:showVal val="1"/>
            </c:dLbl>
            <c:dLbl>
              <c:idx val="4"/>
              <c:layout>
                <c:manualLayout>
                  <c:x val="-1.4946550194986669E-3"/>
                  <c:y val="-7.0547729983285231E-3"/>
                </c:manualLayout>
              </c:layout>
              <c:showVal val="1"/>
            </c:dLbl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'[Диаграмма в Microsoft Office PowerPoint]Лист1'!$A$2:$A$6</c:f>
              <c:strCache>
                <c:ptCount val="5"/>
                <c:pt idx="0">
                  <c:v>Высокая мотивация</c:v>
                </c:pt>
                <c:pt idx="1">
                  <c:v>Хорошая мотивация</c:v>
                </c:pt>
                <c:pt idx="2">
                  <c:v>Положительное отношение к школе</c:v>
                </c:pt>
                <c:pt idx="3">
                  <c:v>Слабая мотивация</c:v>
                </c:pt>
                <c:pt idx="4">
                  <c:v>Негативное отношение к школе</c:v>
                </c:pt>
              </c:strCache>
            </c:strRef>
          </c:cat>
          <c:val>
            <c:numRef>
              <c:f>'[Диаграмма в Microsoft Office PowerPoint]Лист1'!$C$2:$C$6</c:f>
              <c:numCache>
                <c:formatCode>0%</c:formatCode>
                <c:ptCount val="5"/>
                <c:pt idx="0">
                  <c:v>0.30000000000000021</c:v>
                </c:pt>
                <c:pt idx="1">
                  <c:v>0.22000000000000008</c:v>
                </c:pt>
                <c:pt idx="2">
                  <c:v>0.37000000000000022</c:v>
                </c:pt>
                <c:pt idx="3">
                  <c:v>7.0000000000000034E-2</c:v>
                </c:pt>
                <c:pt idx="4">
                  <c:v>3.0000000000000016E-2</c:v>
                </c:pt>
              </c:numCache>
            </c:numRef>
          </c:val>
        </c:ser>
        <c:ser>
          <c:idx val="2"/>
          <c:order val="2"/>
          <c:tx>
            <c:strRef>
              <c:f>'[Диаграмма в Microsoft Office PowerPoint]Лист1'!$D$1</c:f>
              <c:strCache>
                <c:ptCount val="1"/>
                <c:pt idx="0">
                  <c:v>5Б 2016</c:v>
                </c:pt>
              </c:strCache>
            </c:strRef>
          </c:tx>
          <c:spPr>
            <a:blipFill>
              <a:blip xmlns:r="http://schemas.openxmlformats.org/officeDocument/2006/relationships" r:embed="rId2"/>
              <a:tile tx="0" ty="0" sx="100000" sy="100000" flip="none" algn="tl"/>
            </a:blipFill>
          </c:spPr>
          <c:dLbls>
            <c:dLbl>
              <c:idx val="0"/>
              <c:layout>
                <c:manualLayout>
                  <c:x val="8.9679301169926593E-3"/>
                  <c:y val="0"/>
                </c:manualLayout>
              </c:layout>
              <c:showVal val="1"/>
            </c:dLbl>
            <c:dLbl>
              <c:idx val="2"/>
              <c:layout>
                <c:manualLayout>
                  <c:x val="1.0462585136491381E-2"/>
                  <c:y val="-7.054772998328511E-3"/>
                </c:manualLayout>
              </c:layout>
              <c:showVal val="1"/>
            </c:dLbl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'[Диаграмма в Microsoft Office PowerPoint]Лист1'!$A$2:$A$6</c:f>
              <c:strCache>
                <c:ptCount val="5"/>
                <c:pt idx="0">
                  <c:v>Высокая мотивация</c:v>
                </c:pt>
                <c:pt idx="1">
                  <c:v>Хорошая мотивация</c:v>
                </c:pt>
                <c:pt idx="2">
                  <c:v>Положительное отношение к школе</c:v>
                </c:pt>
                <c:pt idx="3">
                  <c:v>Слабая мотивация</c:v>
                </c:pt>
                <c:pt idx="4">
                  <c:v>Негативное отношение к школе</c:v>
                </c:pt>
              </c:strCache>
            </c:strRef>
          </c:cat>
          <c:val>
            <c:numRef>
              <c:f>'[Диаграмма в Microsoft Office PowerPoint]Лист1'!$D$2:$D$6</c:f>
              <c:numCache>
                <c:formatCode>0%</c:formatCode>
                <c:ptCount val="5"/>
                <c:pt idx="0">
                  <c:v>0.1</c:v>
                </c:pt>
                <c:pt idx="1">
                  <c:v>0.39000000000000024</c:v>
                </c:pt>
                <c:pt idx="2">
                  <c:v>0.39000000000000024</c:v>
                </c:pt>
                <c:pt idx="3">
                  <c:v>0.13</c:v>
                </c:pt>
                <c:pt idx="4">
                  <c:v>0</c:v>
                </c:pt>
              </c:numCache>
            </c:numRef>
          </c:val>
        </c:ser>
        <c:ser>
          <c:idx val="4"/>
          <c:order val="3"/>
          <c:tx>
            <c:strRef>
              <c:f>'[Диаграмма в Microsoft Office PowerPoint]Лист1'!$E$1</c:f>
              <c:strCache>
                <c:ptCount val="1"/>
                <c:pt idx="0">
                  <c:v>5Б 2017</c:v>
                </c:pt>
              </c:strCache>
            </c:strRef>
          </c:tx>
          <c:spPr>
            <a:blipFill>
              <a:blip xmlns:r="http://schemas.openxmlformats.org/officeDocument/2006/relationships" r:embed="rId2"/>
              <a:tile tx="0" ty="0" sx="100000" sy="100000" flip="none" algn="tl"/>
            </a:blipFill>
          </c:spPr>
          <c:dLbls>
            <c:dLbl>
              <c:idx val="0"/>
              <c:layout>
                <c:manualLayout>
                  <c:x val="0"/>
                  <c:y val="-7.0547729983285231E-3"/>
                </c:manualLayout>
              </c:layout>
              <c:showVal val="1"/>
            </c:dLbl>
            <c:dLbl>
              <c:idx val="1"/>
              <c:layout>
                <c:manualLayout>
                  <c:x val="1.6441205214486547E-2"/>
                  <c:y val="0"/>
                </c:manualLayout>
              </c:layout>
              <c:showVal val="1"/>
            </c:dLbl>
            <c:dLbl>
              <c:idx val="2"/>
              <c:layout>
                <c:manualLayout>
                  <c:x val="2.0925170272982848E-2"/>
                  <c:y val="0"/>
                </c:manualLayout>
              </c:layout>
              <c:showVal val="1"/>
            </c:dLbl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val>
            <c:numRef>
              <c:f>'[Диаграмма в Microsoft Office PowerPoint]Лист1'!$E$2:$E$6</c:f>
              <c:numCache>
                <c:formatCode>0%</c:formatCode>
                <c:ptCount val="5"/>
                <c:pt idx="0">
                  <c:v>0.15000000000000011</c:v>
                </c:pt>
                <c:pt idx="1">
                  <c:v>0.30000000000000021</c:v>
                </c:pt>
                <c:pt idx="2">
                  <c:v>0.26</c:v>
                </c:pt>
                <c:pt idx="3">
                  <c:v>0.26</c:v>
                </c:pt>
                <c:pt idx="4">
                  <c:v>4.0000000000000036E-2</c:v>
                </c:pt>
              </c:numCache>
            </c:numRef>
          </c:val>
        </c:ser>
        <c:ser>
          <c:idx val="3"/>
          <c:order val="4"/>
          <c:tx>
            <c:strRef>
              <c:f>'[Диаграмма в Microsoft Office PowerPoint]Лист1'!$F$1</c:f>
              <c:strCache>
                <c:ptCount val="1"/>
                <c:pt idx="0">
                  <c:v>5В 2016</c:v>
                </c:pt>
              </c:strCache>
            </c:strRef>
          </c:tx>
          <c:spPr>
            <a:blipFill>
              <a:blip xmlns:r="http://schemas.openxmlformats.org/officeDocument/2006/relationships" r:embed="rId3"/>
              <a:tile tx="0" ty="0" sx="100000" sy="100000" flip="none" algn="tl"/>
            </a:blipFill>
          </c:spPr>
          <c:dLbls>
            <c:dLbl>
              <c:idx val="2"/>
              <c:layout>
                <c:manualLayout>
                  <c:x val="1.3451895175488981E-2"/>
                  <c:y val="6.1141365985513826E-2"/>
                </c:manualLayout>
              </c:layout>
              <c:showVal val="1"/>
            </c:dLbl>
            <c:dLbl>
              <c:idx val="3"/>
              <c:layout>
                <c:manualLayout>
                  <c:x val="1.6441205214486547E-2"/>
                  <c:y val="3.2922273992199776E-2"/>
                </c:manualLayout>
              </c:layout>
              <c:showVal val="1"/>
            </c:dLbl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'[Диаграмма в Microsoft Office PowerPoint]Лист1'!$A$2:$A$6</c:f>
              <c:strCache>
                <c:ptCount val="5"/>
                <c:pt idx="0">
                  <c:v>Высокая мотивация</c:v>
                </c:pt>
                <c:pt idx="1">
                  <c:v>Хорошая мотивация</c:v>
                </c:pt>
                <c:pt idx="2">
                  <c:v>Положительное отношение к школе</c:v>
                </c:pt>
                <c:pt idx="3">
                  <c:v>Слабая мотивация</c:v>
                </c:pt>
                <c:pt idx="4">
                  <c:v>Негативное отношение к школе</c:v>
                </c:pt>
              </c:strCache>
            </c:strRef>
          </c:cat>
          <c:val>
            <c:numRef>
              <c:f>'[Диаграмма в Microsoft Office PowerPoint]Лист1'!$F$2:$F$6</c:f>
              <c:numCache>
                <c:formatCode>0%</c:formatCode>
                <c:ptCount val="5"/>
                <c:pt idx="0">
                  <c:v>0.2</c:v>
                </c:pt>
                <c:pt idx="1">
                  <c:v>0.36000000000000021</c:v>
                </c:pt>
                <c:pt idx="2">
                  <c:v>0.2400000000000001</c:v>
                </c:pt>
                <c:pt idx="3">
                  <c:v>0.12000000000000002</c:v>
                </c:pt>
                <c:pt idx="4">
                  <c:v>8.0000000000000071E-2</c:v>
                </c:pt>
              </c:numCache>
            </c:numRef>
          </c:val>
        </c:ser>
        <c:ser>
          <c:idx val="5"/>
          <c:order val="5"/>
          <c:tx>
            <c:strRef>
              <c:f>'[Диаграмма в Microsoft Office PowerPoint]Лист1'!$G$1</c:f>
              <c:strCache>
                <c:ptCount val="1"/>
                <c:pt idx="0">
                  <c:v>5В 2017</c:v>
                </c:pt>
              </c:strCache>
            </c:strRef>
          </c:tx>
          <c:spPr>
            <a:blipFill>
              <a:blip xmlns:r="http://schemas.openxmlformats.org/officeDocument/2006/relationships" r:embed="rId3"/>
              <a:tile tx="0" ty="0" sx="100000" sy="100000" flip="none" algn="tl"/>
            </a:blipFill>
          </c:spPr>
          <c:dLbls>
            <c:dLbl>
              <c:idx val="0"/>
              <c:layout>
                <c:manualLayout>
                  <c:x val="7.4732750974938859E-3"/>
                  <c:y val="-4.7031819988856815E-3"/>
                </c:manualLayout>
              </c:layout>
              <c:showVal val="1"/>
            </c:dLbl>
            <c:dLbl>
              <c:idx val="1"/>
              <c:layout>
                <c:manualLayout>
                  <c:x val="1.9430515253484142E-2"/>
                  <c:y val="1.4109545996657048E-2"/>
                </c:manualLayout>
              </c:layout>
              <c:showVal val="1"/>
            </c:dLbl>
            <c:dLbl>
              <c:idx val="2"/>
              <c:layout>
                <c:manualLayout>
                  <c:x val="4.4839650584963297E-3"/>
                  <c:y val="-2.3515909994428394E-3"/>
                </c:manualLayout>
              </c:layout>
              <c:showVal val="1"/>
            </c:dLbl>
            <c:dLbl>
              <c:idx val="3"/>
              <c:layout>
                <c:manualLayout>
                  <c:x val="1.1957240155990199E-2"/>
                  <c:y val="0"/>
                </c:manualLayout>
              </c:layout>
              <c:showVal val="1"/>
            </c:dLbl>
            <c:dLbl>
              <c:idx val="4"/>
              <c:layout>
                <c:manualLayout>
                  <c:x val="1.0462585136491544E-2"/>
                  <c:y val="-4.7031819988856815E-3"/>
                </c:manualLayout>
              </c:layout>
              <c:showVal val="1"/>
            </c:dLbl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val>
            <c:numRef>
              <c:f>'[Диаграмма в Microsoft Office PowerPoint]Лист1'!$G$2:$G$6</c:f>
              <c:numCache>
                <c:formatCode>0%</c:formatCode>
                <c:ptCount val="5"/>
                <c:pt idx="0">
                  <c:v>4.0000000000000036E-2</c:v>
                </c:pt>
                <c:pt idx="1">
                  <c:v>0.26</c:v>
                </c:pt>
                <c:pt idx="2">
                  <c:v>0.4100000000000002</c:v>
                </c:pt>
                <c:pt idx="3">
                  <c:v>0.26</c:v>
                </c:pt>
                <c:pt idx="4">
                  <c:v>4.0000000000000036E-2</c:v>
                </c:pt>
              </c:numCache>
            </c:numRef>
          </c:val>
        </c:ser>
        <c:shape val="cylinder"/>
        <c:axId val="36171136"/>
        <c:axId val="35415168"/>
        <c:axId val="0"/>
      </c:bar3DChart>
      <c:catAx>
        <c:axId val="36171136"/>
        <c:scaling>
          <c:orientation val="minMax"/>
        </c:scaling>
        <c:axPos val="b"/>
        <c:tickLblPos val="nextTo"/>
        <c:txPr>
          <a:bodyPr/>
          <a:lstStyle/>
          <a:p>
            <a:pPr>
              <a:defRPr sz="1100" b="1">
                <a:solidFill>
                  <a:schemeClr val="bg1"/>
                </a:solidFill>
              </a:defRPr>
            </a:pPr>
            <a:endParaRPr lang="ru-RU"/>
          </a:p>
        </c:txPr>
        <c:crossAx val="35415168"/>
        <c:crosses val="autoZero"/>
        <c:auto val="1"/>
        <c:lblAlgn val="ctr"/>
        <c:lblOffset val="100"/>
      </c:catAx>
      <c:valAx>
        <c:axId val="35415168"/>
        <c:scaling>
          <c:orientation val="minMax"/>
        </c:scaling>
        <c:axPos val="l"/>
        <c:majorGridlines/>
        <c:numFmt formatCode="0%" sourceLinked="1"/>
        <c:tickLblPos val="nextTo"/>
        <c:crossAx val="3617113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5.8721566054243307E-2"/>
          <c:y val="0.9478213435213394"/>
          <c:w val="0.88255686789151333"/>
          <c:h val="5.2178656478660976E-2"/>
        </c:manualLayout>
      </c:layout>
      <c:txPr>
        <a:bodyPr/>
        <a:lstStyle/>
        <a:p>
          <a:pPr>
            <a:defRPr sz="2000" b="1">
              <a:solidFill>
                <a:schemeClr val="bg1"/>
              </a:solidFill>
            </a:defRPr>
          </a:pPr>
          <a:endParaRPr lang="ru-RU"/>
        </a:p>
      </c:txPr>
    </c:legend>
    <c:plotVisOnly val="1"/>
    <c:dispBlanksAs val="gap"/>
  </c:chart>
  <c:externalData r:id="rId4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0000"/>
            </a:solidFill>
          </c:spPr>
          <c:cat>
            <c:strRef>
              <c:f>'не люблю предмет'!$A$25:$A$29</c:f>
              <c:strCache>
                <c:ptCount val="5"/>
                <c:pt idx="0">
                  <c:v>Не нравится, как преподает учитель</c:v>
                </c:pt>
                <c:pt idx="1">
                  <c:v>Предмет трудно усваивается</c:v>
                </c:pt>
                <c:pt idx="2">
                  <c:v>Плохие отношения с учителем</c:v>
                </c:pt>
                <c:pt idx="3">
                  <c:v>Учитель редко хвалит</c:v>
                </c:pt>
                <c:pt idx="4">
                  <c:v>Не получаю удовольствия при его изучении</c:v>
                </c:pt>
              </c:strCache>
            </c:strRef>
          </c:cat>
          <c:val>
            <c:numRef>
              <c:f>'не люблю предмет'!$B$25:$B$29</c:f>
              <c:numCache>
                <c:formatCode>General</c:formatCode>
                <c:ptCount val="5"/>
                <c:pt idx="0">
                  <c:v>5</c:v>
                </c:pt>
                <c:pt idx="1">
                  <c:v>9</c:v>
                </c:pt>
                <c:pt idx="2">
                  <c:v>4</c:v>
                </c:pt>
                <c:pt idx="3">
                  <c:v>4</c:v>
                </c:pt>
                <c:pt idx="4">
                  <c:v>5</c:v>
                </c:pt>
              </c:numCache>
            </c:numRef>
          </c:val>
        </c:ser>
        <c:shape val="box"/>
        <c:axId val="40306944"/>
        <c:axId val="40316928"/>
        <c:axId val="0"/>
      </c:bar3DChart>
      <c:catAx>
        <c:axId val="40306944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 b="1">
                <a:solidFill>
                  <a:schemeClr val="bg1"/>
                </a:solidFill>
              </a:defRPr>
            </a:pPr>
            <a:endParaRPr lang="ru-RU"/>
          </a:p>
        </c:txPr>
        <c:crossAx val="40316928"/>
        <c:crosses val="autoZero"/>
        <c:auto val="1"/>
        <c:lblAlgn val="ctr"/>
        <c:lblOffset val="100"/>
      </c:catAx>
      <c:valAx>
        <c:axId val="40316928"/>
        <c:scaling>
          <c:orientation val="minMax"/>
        </c:scaling>
        <c:axPos val="l"/>
        <c:majorGridlines/>
        <c:numFmt formatCode="General" sourceLinked="1"/>
        <c:majorTickMark val="in"/>
        <c:tickLblPos val="low"/>
        <c:txPr>
          <a:bodyPr/>
          <a:lstStyle/>
          <a:p>
            <a:pPr>
              <a:defRPr sz="1200" b="1">
                <a:solidFill>
                  <a:schemeClr val="bg1"/>
                </a:solidFill>
              </a:defRPr>
            </a:pPr>
            <a:endParaRPr lang="ru-RU"/>
          </a:p>
        </c:txPr>
        <c:crossAx val="40306944"/>
        <c:crosses val="autoZero"/>
        <c:crossBetween val="between"/>
      </c:valAx>
    </c:plotArea>
    <c:plotVisOnly val="1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dPt>
            <c:idx val="0"/>
            <c:spPr>
              <a:solidFill>
                <a:srgbClr val="00B050"/>
              </a:solidFill>
            </c:spPr>
          </c:dPt>
          <c:dPt>
            <c:idx val="1"/>
            <c:spPr>
              <a:solidFill>
                <a:srgbClr val="00B050"/>
              </a:solidFill>
            </c:spPr>
          </c:dPt>
          <c:dPt>
            <c:idx val="2"/>
            <c:spPr>
              <a:solidFill>
                <a:srgbClr val="00B050"/>
              </a:solidFill>
            </c:spPr>
          </c:dPt>
          <c:dPt>
            <c:idx val="3"/>
            <c:spPr>
              <a:solidFill>
                <a:srgbClr val="FF0000"/>
              </a:solidFill>
            </c:spPr>
          </c:dPt>
          <c:dPt>
            <c:idx val="4"/>
            <c:spPr>
              <a:solidFill>
                <a:srgbClr val="FF0000"/>
              </a:solidFill>
            </c:spPr>
          </c:dPt>
          <c:dPt>
            <c:idx val="5"/>
            <c:spPr>
              <a:solidFill>
                <a:srgbClr val="FF0000"/>
              </a:solidFill>
            </c:spPr>
          </c:dPt>
          <c:dPt>
            <c:idx val="6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4.6823705920581264E-3"/>
                  <c:y val="9.2951383780180627E-2"/>
                </c:manualLayout>
              </c:layout>
              <c:showVal val="1"/>
            </c:dLbl>
            <c:dLbl>
              <c:idx val="1"/>
              <c:layout>
                <c:manualLayout>
                  <c:x val="4.6823705920581117E-3"/>
                  <c:y val="4.3694590175766881E-17"/>
                </c:manualLayout>
              </c:layout>
              <c:showVal val="1"/>
            </c:dLbl>
            <c:dLbl>
              <c:idx val="2"/>
              <c:layout>
                <c:manualLayout>
                  <c:x val="1.092553138146893E-2"/>
                  <c:y val="-1.191684407438213E-2"/>
                </c:manualLayout>
              </c:layout>
              <c:showVal val="1"/>
            </c:dLbl>
            <c:dLbl>
              <c:idx val="3"/>
              <c:layout>
                <c:manualLayout>
                  <c:x val="9.3647411841162251E-3"/>
                  <c:y val="-2.8600425778517107E-2"/>
                </c:manualLayout>
              </c:layout>
              <c:showVal val="1"/>
            </c:dLbl>
            <c:dLbl>
              <c:idx val="4"/>
              <c:layout>
                <c:manualLayout>
                  <c:x val="1.5607901973527037E-3"/>
                  <c:y val="-2.8600425778517107E-2"/>
                </c:manualLayout>
              </c:layout>
              <c:showVal val="1"/>
            </c:dLbl>
            <c:dLbl>
              <c:idx val="5"/>
              <c:layout>
                <c:manualLayout>
                  <c:x val="0"/>
                  <c:y val="-2.8600425778517107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'люблю предмет'!$B$27:$B$32</c:f>
              <c:strCache>
                <c:ptCount val="6"/>
                <c:pt idx="0">
                  <c:v>математика</c:v>
                </c:pt>
                <c:pt idx="1">
                  <c:v>физкультура</c:v>
                </c:pt>
                <c:pt idx="2">
                  <c:v>история</c:v>
                </c:pt>
                <c:pt idx="3">
                  <c:v>англ.язык</c:v>
                </c:pt>
                <c:pt idx="4">
                  <c:v>литература</c:v>
                </c:pt>
                <c:pt idx="5">
                  <c:v>музыка</c:v>
                </c:pt>
              </c:strCache>
            </c:strRef>
          </c:cat>
          <c:val>
            <c:numRef>
              <c:f>'люблю предмет'!$C$27:$C$32</c:f>
              <c:numCache>
                <c:formatCode>General</c:formatCode>
                <c:ptCount val="6"/>
                <c:pt idx="0">
                  <c:v>16</c:v>
                </c:pt>
                <c:pt idx="1">
                  <c:v>8</c:v>
                </c:pt>
                <c:pt idx="2">
                  <c:v>7</c:v>
                </c:pt>
                <c:pt idx="3">
                  <c:v>5</c:v>
                </c:pt>
                <c:pt idx="4">
                  <c:v>4</c:v>
                </c:pt>
                <c:pt idx="5">
                  <c:v>4</c:v>
                </c:pt>
              </c:numCache>
            </c:numRef>
          </c:val>
        </c:ser>
        <c:shape val="cylinder"/>
        <c:axId val="40459264"/>
        <c:axId val="40461056"/>
        <c:axId val="0"/>
      </c:bar3DChart>
      <c:catAx>
        <c:axId val="40459264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 b="1">
                <a:solidFill>
                  <a:schemeClr val="tx1"/>
                </a:solidFill>
              </a:defRPr>
            </a:pPr>
            <a:endParaRPr lang="ru-RU"/>
          </a:p>
        </c:txPr>
        <c:crossAx val="40461056"/>
        <c:crosses val="autoZero"/>
        <c:auto val="1"/>
        <c:lblAlgn val="ctr"/>
        <c:lblOffset val="100"/>
      </c:catAx>
      <c:valAx>
        <c:axId val="40461056"/>
        <c:scaling>
          <c:orientation val="minMax"/>
        </c:scaling>
        <c:axPos val="l"/>
        <c:majorGridlines/>
        <c:numFmt formatCode="General" sourceLinked="1"/>
        <c:tickLblPos val="nextTo"/>
        <c:crossAx val="40459264"/>
        <c:crosses val="autoZero"/>
        <c:crossBetween val="between"/>
      </c:valAx>
    </c:plotArea>
    <c:plotVisOnly val="1"/>
  </c:chart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B050"/>
            </a:solidFill>
          </c:spPr>
          <c:cat>
            <c:strRef>
              <c:f>'люблю предмет'!$A$52:$A$55</c:f>
              <c:strCache>
                <c:ptCount val="4"/>
                <c:pt idx="0">
                  <c:v>Данный предмет интересен</c:v>
                </c:pt>
                <c:pt idx="1">
                  <c:v>Предмет нужен для будущей работы </c:v>
                </c:pt>
                <c:pt idx="2">
                  <c:v>Учитель интересно объясняет</c:v>
                </c:pt>
                <c:pt idx="3">
                  <c:v>Просто интересно</c:v>
                </c:pt>
              </c:strCache>
            </c:strRef>
          </c:cat>
          <c:val>
            <c:numRef>
              <c:f>'люблю предмет'!$B$52:$B$55</c:f>
              <c:numCache>
                <c:formatCode>General</c:formatCode>
                <c:ptCount val="4"/>
                <c:pt idx="0">
                  <c:v>7</c:v>
                </c:pt>
                <c:pt idx="1">
                  <c:v>10</c:v>
                </c:pt>
                <c:pt idx="2">
                  <c:v>8</c:v>
                </c:pt>
                <c:pt idx="3">
                  <c:v>6</c:v>
                </c:pt>
              </c:numCache>
            </c:numRef>
          </c:val>
        </c:ser>
        <c:shape val="box"/>
        <c:axId val="40514304"/>
        <c:axId val="40515840"/>
        <c:axId val="0"/>
      </c:bar3DChart>
      <c:catAx>
        <c:axId val="40514304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 b="1">
                <a:solidFill>
                  <a:schemeClr val="bg1"/>
                </a:solidFill>
              </a:defRPr>
            </a:pPr>
            <a:endParaRPr lang="ru-RU"/>
          </a:p>
        </c:txPr>
        <c:crossAx val="40515840"/>
        <c:crosses val="autoZero"/>
        <c:auto val="1"/>
        <c:lblAlgn val="ctr"/>
        <c:lblOffset val="100"/>
      </c:catAx>
      <c:valAx>
        <c:axId val="4051584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 b="1">
                <a:solidFill>
                  <a:schemeClr val="bg1"/>
                </a:solidFill>
              </a:defRPr>
            </a:pPr>
            <a:endParaRPr lang="ru-RU"/>
          </a:p>
        </c:txPr>
        <c:crossAx val="40514304"/>
        <c:crosses val="autoZero"/>
        <c:crossBetween val="between"/>
      </c:valAx>
    </c:plotArea>
    <c:plotVisOnly val="1"/>
  </c:chart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0000"/>
            </a:solidFill>
          </c:spPr>
          <c:cat>
            <c:strRef>
              <c:f>'не люблю предмет'!$A$25:$A$26</c:f>
              <c:strCache>
                <c:ptCount val="2"/>
                <c:pt idx="0">
                  <c:v>Не нравится, как преподает учитель</c:v>
                </c:pt>
                <c:pt idx="1">
                  <c:v>Просто не интересно</c:v>
                </c:pt>
              </c:strCache>
            </c:strRef>
          </c:cat>
          <c:val>
            <c:numRef>
              <c:f>'не люблю предмет'!$B$25:$B$26</c:f>
              <c:numCache>
                <c:formatCode>General</c:formatCode>
                <c:ptCount val="2"/>
                <c:pt idx="0">
                  <c:v>8</c:v>
                </c:pt>
                <c:pt idx="1">
                  <c:v>4</c:v>
                </c:pt>
              </c:numCache>
            </c:numRef>
          </c:val>
        </c:ser>
        <c:shape val="box"/>
        <c:axId val="40556032"/>
        <c:axId val="40557568"/>
        <c:axId val="0"/>
      </c:bar3DChart>
      <c:catAx>
        <c:axId val="40556032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 b="1">
                <a:solidFill>
                  <a:schemeClr val="bg1"/>
                </a:solidFill>
              </a:defRPr>
            </a:pPr>
            <a:endParaRPr lang="ru-RU"/>
          </a:p>
        </c:txPr>
        <c:crossAx val="40557568"/>
        <c:crosses val="autoZero"/>
        <c:auto val="1"/>
        <c:lblAlgn val="ctr"/>
        <c:lblOffset val="100"/>
      </c:catAx>
      <c:valAx>
        <c:axId val="4055756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 b="1">
                <a:solidFill>
                  <a:schemeClr val="bg1"/>
                </a:solidFill>
              </a:defRPr>
            </a:pPr>
            <a:endParaRPr lang="ru-RU"/>
          </a:p>
        </c:txPr>
        <c:crossAx val="40556032"/>
        <c:crosses val="autoZero"/>
        <c:crossBetween val="between"/>
      </c:valAx>
    </c:plotArea>
    <c:plotVisOnly val="1"/>
  </c:chart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lrMapOvr bg1="lt1" tx1="dk1" bg2="lt2" tx2="dk2" accent1="accent1" accent2="accent2" accent3="accent3" accent4="accent4" accent5="accent5" accent6="accent6" hlink="hlink" folHlink="folHlink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Лист3!$A$2</c:f>
              <c:strCache>
                <c:ptCount val="1"/>
                <c:pt idx="0">
                  <c:v>высокий уровень</c:v>
                </c:pt>
              </c:strCache>
            </c:strRef>
          </c:tx>
          <c:cat>
            <c:strRef>
              <c:f>Лист3!$B$1:$H$1</c:f>
              <c:strCache>
                <c:ptCount val="7"/>
                <c:pt idx="0">
                  <c:v>5А, 2016</c:v>
                </c:pt>
                <c:pt idx="1">
                  <c:v>5А, 2017</c:v>
                </c:pt>
                <c:pt idx="2">
                  <c:v>5Б, 2016</c:v>
                </c:pt>
                <c:pt idx="3">
                  <c:v>5Б, 2017</c:v>
                </c:pt>
                <c:pt idx="4">
                  <c:v>5В, 2016</c:v>
                </c:pt>
                <c:pt idx="5">
                  <c:v>5В, 2017</c:v>
                </c:pt>
                <c:pt idx="6">
                  <c:v>ср.знач</c:v>
                </c:pt>
              </c:strCache>
            </c:strRef>
          </c:cat>
          <c:val>
            <c:numRef>
              <c:f>Лист3!$B$2:$H$2</c:f>
              <c:numCache>
                <c:formatCode>0%</c:formatCode>
                <c:ptCount val="7"/>
                <c:pt idx="0">
                  <c:v>0.24000000000000002</c:v>
                </c:pt>
                <c:pt idx="1">
                  <c:v>0.35714285714285726</c:v>
                </c:pt>
                <c:pt idx="2">
                  <c:v>6.8965517241379309E-2</c:v>
                </c:pt>
                <c:pt idx="3">
                  <c:v>0.36000000000000004</c:v>
                </c:pt>
                <c:pt idx="4">
                  <c:v>0</c:v>
                </c:pt>
                <c:pt idx="5">
                  <c:v>0.10714285714285714</c:v>
                </c:pt>
                <c:pt idx="6">
                  <c:v>0.2592592592592593</c:v>
                </c:pt>
              </c:numCache>
            </c:numRef>
          </c:val>
        </c:ser>
        <c:ser>
          <c:idx val="1"/>
          <c:order val="1"/>
          <c:tx>
            <c:strRef>
              <c:f>Лист3!$A$3</c:f>
              <c:strCache>
                <c:ptCount val="1"/>
                <c:pt idx="0">
                  <c:v>средний уровень</c:v>
                </c:pt>
              </c:strCache>
            </c:strRef>
          </c:tx>
          <c:cat>
            <c:strRef>
              <c:f>Лист3!$B$1:$H$1</c:f>
              <c:strCache>
                <c:ptCount val="7"/>
                <c:pt idx="0">
                  <c:v>5А, 2016</c:v>
                </c:pt>
                <c:pt idx="1">
                  <c:v>5А, 2017</c:v>
                </c:pt>
                <c:pt idx="2">
                  <c:v>5Б, 2016</c:v>
                </c:pt>
                <c:pt idx="3">
                  <c:v>5Б, 2017</c:v>
                </c:pt>
                <c:pt idx="4">
                  <c:v>5В, 2016</c:v>
                </c:pt>
                <c:pt idx="5">
                  <c:v>5В, 2017</c:v>
                </c:pt>
                <c:pt idx="6">
                  <c:v>ср.знач</c:v>
                </c:pt>
              </c:strCache>
            </c:strRef>
          </c:cat>
          <c:val>
            <c:numRef>
              <c:f>Лист3!$B$3:$H$3</c:f>
              <c:numCache>
                <c:formatCode>0%</c:formatCode>
                <c:ptCount val="7"/>
                <c:pt idx="0">
                  <c:v>0.52</c:v>
                </c:pt>
                <c:pt idx="1">
                  <c:v>0.42857142857142855</c:v>
                </c:pt>
                <c:pt idx="2">
                  <c:v>0.62068965517241392</c:v>
                </c:pt>
                <c:pt idx="3">
                  <c:v>0.36000000000000004</c:v>
                </c:pt>
                <c:pt idx="4">
                  <c:v>0.31250000000000006</c:v>
                </c:pt>
                <c:pt idx="5">
                  <c:v>0.60714285714285721</c:v>
                </c:pt>
                <c:pt idx="6">
                  <c:v>0.46913580246913572</c:v>
                </c:pt>
              </c:numCache>
            </c:numRef>
          </c:val>
        </c:ser>
        <c:ser>
          <c:idx val="2"/>
          <c:order val="2"/>
          <c:tx>
            <c:strRef>
              <c:f>Лист3!$A$4</c:f>
              <c:strCache>
                <c:ptCount val="1"/>
                <c:pt idx="0">
                  <c:v>низкий уровень</c:v>
                </c:pt>
              </c:strCache>
            </c:strRef>
          </c:tx>
          <c:cat>
            <c:strRef>
              <c:f>Лист3!$B$1:$H$1</c:f>
              <c:strCache>
                <c:ptCount val="7"/>
                <c:pt idx="0">
                  <c:v>5А, 2016</c:v>
                </c:pt>
                <c:pt idx="1">
                  <c:v>5А, 2017</c:v>
                </c:pt>
                <c:pt idx="2">
                  <c:v>5Б, 2016</c:v>
                </c:pt>
                <c:pt idx="3">
                  <c:v>5Б, 2017</c:v>
                </c:pt>
                <c:pt idx="4">
                  <c:v>5В, 2016</c:v>
                </c:pt>
                <c:pt idx="5">
                  <c:v>5В, 2017</c:v>
                </c:pt>
                <c:pt idx="6">
                  <c:v>ср.знач</c:v>
                </c:pt>
              </c:strCache>
            </c:strRef>
          </c:cat>
          <c:val>
            <c:numRef>
              <c:f>Лист3!$B$4:$H$4</c:f>
              <c:numCache>
                <c:formatCode>0%</c:formatCode>
                <c:ptCount val="7"/>
                <c:pt idx="0">
                  <c:v>0.24000000000000002</c:v>
                </c:pt>
                <c:pt idx="1">
                  <c:v>0.21428571428571427</c:v>
                </c:pt>
                <c:pt idx="2">
                  <c:v>0.31034482758620696</c:v>
                </c:pt>
                <c:pt idx="3">
                  <c:v>0.28000000000000008</c:v>
                </c:pt>
                <c:pt idx="4">
                  <c:v>0.6875</c:v>
                </c:pt>
                <c:pt idx="5">
                  <c:v>0.28571428571428581</c:v>
                </c:pt>
                <c:pt idx="6">
                  <c:v>0.2592592592592593</c:v>
                </c:pt>
              </c:numCache>
            </c:numRef>
          </c:val>
        </c:ser>
        <c:shape val="cylinder"/>
        <c:axId val="91022464"/>
        <c:axId val="91024000"/>
        <c:axId val="0"/>
      </c:bar3DChart>
      <c:catAx>
        <c:axId val="91022464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91024000"/>
        <c:crosses val="autoZero"/>
        <c:auto val="1"/>
        <c:lblAlgn val="ctr"/>
        <c:lblOffset val="100"/>
      </c:catAx>
      <c:valAx>
        <c:axId val="91024000"/>
        <c:scaling>
          <c:orientation val="minMax"/>
        </c:scaling>
        <c:axPos val="l"/>
        <c:majorGridlines/>
        <c:numFmt formatCode="0%" sourceLinked="1"/>
        <c:tickLblPos val="nextTo"/>
        <c:crossAx val="91022464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1400" b="1"/>
          </a:pPr>
          <a:endParaRPr lang="ru-RU"/>
        </a:p>
      </c:txPr>
    </c:legend>
    <c:plotVisOnly val="1"/>
    <c:dispBlanksAs val="gap"/>
  </c:chart>
  <c:externalData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lrMapOvr bg1="lt1" tx1="dk1" bg2="lt2" tx2="dk2" accent1="accent1" accent2="accent2" accent3="accent3" accent4="accent4" accent5="accent5" accent6="accent6" hlink="hlink" folHlink="folHlink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обобщение!$A$2</c:f>
              <c:strCache>
                <c:ptCount val="1"/>
                <c:pt idx="0">
                  <c:v>высокий уровень</c:v>
                </c:pt>
              </c:strCache>
            </c:strRef>
          </c:tx>
          <c:cat>
            <c:strRef>
              <c:f>обобщение!$B$1:$H$1</c:f>
              <c:strCache>
                <c:ptCount val="7"/>
                <c:pt idx="0">
                  <c:v>5А, 2016</c:v>
                </c:pt>
                <c:pt idx="1">
                  <c:v>5А, 2017</c:v>
                </c:pt>
                <c:pt idx="2">
                  <c:v>5Б, 2016</c:v>
                </c:pt>
                <c:pt idx="3">
                  <c:v>5Б, 2017</c:v>
                </c:pt>
                <c:pt idx="4">
                  <c:v>5В, 2016</c:v>
                </c:pt>
                <c:pt idx="5">
                  <c:v>5В, 2017</c:v>
                </c:pt>
                <c:pt idx="6">
                  <c:v>ср.знач</c:v>
                </c:pt>
              </c:strCache>
            </c:strRef>
          </c:cat>
          <c:val>
            <c:numRef>
              <c:f>обобщение!$B$2:$H$2</c:f>
              <c:numCache>
                <c:formatCode>0%</c:formatCode>
                <c:ptCount val="7"/>
                <c:pt idx="0">
                  <c:v>0.84000000000000008</c:v>
                </c:pt>
                <c:pt idx="1">
                  <c:v>0.5</c:v>
                </c:pt>
                <c:pt idx="2">
                  <c:v>0.86206896551724121</c:v>
                </c:pt>
                <c:pt idx="3">
                  <c:v>0.52</c:v>
                </c:pt>
                <c:pt idx="4">
                  <c:v>0.6875</c:v>
                </c:pt>
                <c:pt idx="5">
                  <c:v>0.25</c:v>
                </c:pt>
                <c:pt idx="6">
                  <c:v>0.41975308641975306</c:v>
                </c:pt>
              </c:numCache>
            </c:numRef>
          </c:val>
        </c:ser>
        <c:ser>
          <c:idx val="1"/>
          <c:order val="1"/>
          <c:tx>
            <c:strRef>
              <c:f>обобщение!$A$3</c:f>
              <c:strCache>
                <c:ptCount val="1"/>
                <c:pt idx="0">
                  <c:v>средний уровень</c:v>
                </c:pt>
              </c:strCache>
            </c:strRef>
          </c:tx>
          <c:cat>
            <c:strRef>
              <c:f>обобщение!$B$1:$H$1</c:f>
              <c:strCache>
                <c:ptCount val="7"/>
                <c:pt idx="0">
                  <c:v>5А, 2016</c:v>
                </c:pt>
                <c:pt idx="1">
                  <c:v>5А, 2017</c:v>
                </c:pt>
                <c:pt idx="2">
                  <c:v>5Б, 2016</c:v>
                </c:pt>
                <c:pt idx="3">
                  <c:v>5Б, 2017</c:v>
                </c:pt>
                <c:pt idx="4">
                  <c:v>5В, 2016</c:v>
                </c:pt>
                <c:pt idx="5">
                  <c:v>5В, 2017</c:v>
                </c:pt>
                <c:pt idx="6">
                  <c:v>ср.знач</c:v>
                </c:pt>
              </c:strCache>
            </c:strRef>
          </c:cat>
          <c:val>
            <c:numRef>
              <c:f>обобщение!$B$3:$H$3</c:f>
              <c:numCache>
                <c:formatCode>0%</c:formatCode>
                <c:ptCount val="7"/>
                <c:pt idx="0">
                  <c:v>0.12000000000000001</c:v>
                </c:pt>
                <c:pt idx="1">
                  <c:v>0.25</c:v>
                </c:pt>
                <c:pt idx="2">
                  <c:v>0.13793103448275867</c:v>
                </c:pt>
                <c:pt idx="3">
                  <c:v>0.32000000000000006</c:v>
                </c:pt>
                <c:pt idx="4">
                  <c:v>0.31250000000000006</c:v>
                </c:pt>
                <c:pt idx="5">
                  <c:v>0.32142857142857156</c:v>
                </c:pt>
                <c:pt idx="6">
                  <c:v>0.29629629629629628</c:v>
                </c:pt>
              </c:numCache>
            </c:numRef>
          </c:val>
        </c:ser>
        <c:ser>
          <c:idx val="2"/>
          <c:order val="2"/>
          <c:tx>
            <c:strRef>
              <c:f>обобщение!$A$4</c:f>
              <c:strCache>
                <c:ptCount val="1"/>
                <c:pt idx="0">
                  <c:v>низкий уровень</c:v>
                </c:pt>
              </c:strCache>
            </c:strRef>
          </c:tx>
          <c:cat>
            <c:strRef>
              <c:f>обобщение!$B$1:$H$1</c:f>
              <c:strCache>
                <c:ptCount val="7"/>
                <c:pt idx="0">
                  <c:v>5А, 2016</c:v>
                </c:pt>
                <c:pt idx="1">
                  <c:v>5А, 2017</c:v>
                </c:pt>
                <c:pt idx="2">
                  <c:v>5Б, 2016</c:v>
                </c:pt>
                <c:pt idx="3">
                  <c:v>5Б, 2017</c:v>
                </c:pt>
                <c:pt idx="4">
                  <c:v>5В, 2016</c:v>
                </c:pt>
                <c:pt idx="5">
                  <c:v>5В, 2017</c:v>
                </c:pt>
                <c:pt idx="6">
                  <c:v>ср.знач</c:v>
                </c:pt>
              </c:strCache>
            </c:strRef>
          </c:cat>
          <c:val>
            <c:numRef>
              <c:f>обобщение!$B$4:$H$4</c:f>
              <c:numCache>
                <c:formatCode>0%</c:formatCode>
                <c:ptCount val="7"/>
                <c:pt idx="0">
                  <c:v>4.0000000000000008E-2</c:v>
                </c:pt>
                <c:pt idx="1">
                  <c:v>0.25</c:v>
                </c:pt>
                <c:pt idx="2">
                  <c:v>0</c:v>
                </c:pt>
                <c:pt idx="3">
                  <c:v>0.16</c:v>
                </c:pt>
                <c:pt idx="4">
                  <c:v>0</c:v>
                </c:pt>
                <c:pt idx="5">
                  <c:v>0.42857142857142855</c:v>
                </c:pt>
                <c:pt idx="6">
                  <c:v>0.28395061728395071</c:v>
                </c:pt>
              </c:numCache>
            </c:numRef>
          </c:val>
        </c:ser>
        <c:shape val="cylinder"/>
        <c:axId val="100060544"/>
        <c:axId val="100062336"/>
        <c:axId val="0"/>
      </c:bar3DChart>
      <c:catAx>
        <c:axId val="100060544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100062336"/>
        <c:crosses val="autoZero"/>
        <c:auto val="1"/>
        <c:lblAlgn val="ctr"/>
        <c:lblOffset val="100"/>
      </c:catAx>
      <c:valAx>
        <c:axId val="100062336"/>
        <c:scaling>
          <c:orientation val="minMax"/>
        </c:scaling>
        <c:axPos val="l"/>
        <c:majorGridlines/>
        <c:numFmt formatCode="0%" sourceLinked="1"/>
        <c:tickLblPos val="nextTo"/>
        <c:crossAx val="100060544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1400" b="1"/>
          </a:pPr>
          <a:endParaRPr lang="ru-RU"/>
        </a:p>
      </c:txPr>
    </c:legend>
    <c:plotVisOnly val="1"/>
    <c:dispBlanksAs val="gap"/>
  </c:chart>
  <c:externalData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lrMapOvr bg1="lt1" tx1="dk1" bg2="lt2" tx2="dk2" accent1="accent1" accent2="accent2" accent3="accent3" accent4="accent4" accent5="accent5" accent6="accent6" hlink="hlink" folHlink="folHlink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'обобщение (2)'!$A$2</c:f>
              <c:strCache>
                <c:ptCount val="1"/>
                <c:pt idx="0">
                  <c:v>высокий уровень</c:v>
                </c:pt>
              </c:strCache>
            </c:strRef>
          </c:tx>
          <c:cat>
            <c:strRef>
              <c:f>'обобщение (2)'!$B$1:$H$1</c:f>
              <c:strCache>
                <c:ptCount val="7"/>
                <c:pt idx="0">
                  <c:v>5А, 2016</c:v>
                </c:pt>
                <c:pt idx="1">
                  <c:v>5А, 2017</c:v>
                </c:pt>
                <c:pt idx="2">
                  <c:v>5Б, 2016</c:v>
                </c:pt>
                <c:pt idx="3">
                  <c:v>5Б, 2017</c:v>
                </c:pt>
                <c:pt idx="4">
                  <c:v>5В, 2016</c:v>
                </c:pt>
                <c:pt idx="5">
                  <c:v>5В, 2017</c:v>
                </c:pt>
                <c:pt idx="6">
                  <c:v>ср.знач</c:v>
                </c:pt>
              </c:strCache>
            </c:strRef>
          </c:cat>
          <c:val>
            <c:numRef>
              <c:f>'обобщение (2)'!$B$2:$H$2</c:f>
              <c:numCache>
                <c:formatCode>0%</c:formatCode>
                <c:ptCount val="7"/>
                <c:pt idx="0">
                  <c:v>0.32000000000000006</c:v>
                </c:pt>
                <c:pt idx="1">
                  <c:v>0.85714285714285721</c:v>
                </c:pt>
                <c:pt idx="2">
                  <c:v>0.17241379310344832</c:v>
                </c:pt>
                <c:pt idx="3">
                  <c:v>0.84000000000000008</c:v>
                </c:pt>
                <c:pt idx="4">
                  <c:v>0.18750000000000003</c:v>
                </c:pt>
                <c:pt idx="5">
                  <c:v>0.6428571428571429</c:v>
                </c:pt>
                <c:pt idx="6">
                  <c:v>0.7777777777777779</c:v>
                </c:pt>
              </c:numCache>
            </c:numRef>
          </c:val>
        </c:ser>
        <c:ser>
          <c:idx val="1"/>
          <c:order val="1"/>
          <c:tx>
            <c:strRef>
              <c:f>'обобщение (2)'!$A$3</c:f>
              <c:strCache>
                <c:ptCount val="1"/>
                <c:pt idx="0">
                  <c:v>средний уровень</c:v>
                </c:pt>
              </c:strCache>
            </c:strRef>
          </c:tx>
          <c:cat>
            <c:strRef>
              <c:f>'обобщение (2)'!$B$1:$H$1</c:f>
              <c:strCache>
                <c:ptCount val="7"/>
                <c:pt idx="0">
                  <c:v>5А, 2016</c:v>
                </c:pt>
                <c:pt idx="1">
                  <c:v>5А, 2017</c:v>
                </c:pt>
                <c:pt idx="2">
                  <c:v>5Б, 2016</c:v>
                </c:pt>
                <c:pt idx="3">
                  <c:v>5Б, 2017</c:v>
                </c:pt>
                <c:pt idx="4">
                  <c:v>5В, 2016</c:v>
                </c:pt>
                <c:pt idx="5">
                  <c:v>5В, 2017</c:v>
                </c:pt>
                <c:pt idx="6">
                  <c:v>ср.знач</c:v>
                </c:pt>
              </c:strCache>
            </c:strRef>
          </c:cat>
          <c:val>
            <c:numRef>
              <c:f>'обобщение (2)'!$B$3:$H$3</c:f>
              <c:numCache>
                <c:formatCode>0%</c:formatCode>
                <c:ptCount val="7"/>
                <c:pt idx="0">
                  <c:v>0.60000000000000009</c:v>
                </c:pt>
                <c:pt idx="1">
                  <c:v>0.1428571428571429</c:v>
                </c:pt>
                <c:pt idx="2">
                  <c:v>0.7931034482758621</c:v>
                </c:pt>
                <c:pt idx="3">
                  <c:v>4.0000000000000008E-2</c:v>
                </c:pt>
                <c:pt idx="4">
                  <c:v>0.62500000000000011</c:v>
                </c:pt>
                <c:pt idx="5">
                  <c:v>0.25</c:v>
                </c:pt>
                <c:pt idx="6">
                  <c:v>0.14814814814814817</c:v>
                </c:pt>
              </c:numCache>
            </c:numRef>
          </c:val>
        </c:ser>
        <c:ser>
          <c:idx val="2"/>
          <c:order val="2"/>
          <c:tx>
            <c:strRef>
              <c:f>'обобщение (2)'!$A$4</c:f>
              <c:strCache>
                <c:ptCount val="1"/>
                <c:pt idx="0">
                  <c:v>низкий уровень</c:v>
                </c:pt>
              </c:strCache>
            </c:strRef>
          </c:tx>
          <c:cat>
            <c:strRef>
              <c:f>'обобщение (2)'!$B$1:$H$1</c:f>
              <c:strCache>
                <c:ptCount val="7"/>
                <c:pt idx="0">
                  <c:v>5А, 2016</c:v>
                </c:pt>
                <c:pt idx="1">
                  <c:v>5А, 2017</c:v>
                </c:pt>
                <c:pt idx="2">
                  <c:v>5Б, 2016</c:v>
                </c:pt>
                <c:pt idx="3">
                  <c:v>5Б, 2017</c:v>
                </c:pt>
                <c:pt idx="4">
                  <c:v>5В, 2016</c:v>
                </c:pt>
                <c:pt idx="5">
                  <c:v>5В, 2017</c:v>
                </c:pt>
                <c:pt idx="6">
                  <c:v>ср.знач</c:v>
                </c:pt>
              </c:strCache>
            </c:strRef>
          </c:cat>
          <c:val>
            <c:numRef>
              <c:f>'обобщение (2)'!$B$4:$H$4</c:f>
              <c:numCache>
                <c:formatCode>0%</c:formatCode>
                <c:ptCount val="7"/>
                <c:pt idx="0">
                  <c:v>8.0000000000000016E-2</c:v>
                </c:pt>
                <c:pt idx="1">
                  <c:v>0</c:v>
                </c:pt>
                <c:pt idx="2">
                  <c:v>3.4482758620689655E-2</c:v>
                </c:pt>
                <c:pt idx="3">
                  <c:v>0.12000000000000001</c:v>
                </c:pt>
                <c:pt idx="4">
                  <c:v>0.18750000000000003</c:v>
                </c:pt>
                <c:pt idx="5">
                  <c:v>0.10714285714285714</c:v>
                </c:pt>
                <c:pt idx="6">
                  <c:v>7.407407407407407E-2</c:v>
                </c:pt>
              </c:numCache>
            </c:numRef>
          </c:val>
        </c:ser>
        <c:shape val="cylinder"/>
        <c:axId val="102630144"/>
        <c:axId val="102631680"/>
        <c:axId val="0"/>
      </c:bar3DChart>
      <c:catAx>
        <c:axId val="102630144"/>
        <c:scaling>
          <c:orientation val="minMax"/>
        </c:scaling>
        <c:axPos val="b"/>
        <c:tickLblPos val="nextTo"/>
        <c:txPr>
          <a:bodyPr/>
          <a:lstStyle/>
          <a:p>
            <a:pPr>
              <a:defRPr sz="1000" b="1"/>
            </a:pPr>
            <a:endParaRPr lang="ru-RU"/>
          </a:p>
        </c:txPr>
        <c:crossAx val="102631680"/>
        <c:crosses val="autoZero"/>
        <c:auto val="1"/>
        <c:lblAlgn val="ctr"/>
        <c:lblOffset val="100"/>
      </c:catAx>
      <c:valAx>
        <c:axId val="102631680"/>
        <c:scaling>
          <c:orientation val="minMax"/>
        </c:scaling>
        <c:axPos val="l"/>
        <c:majorGridlines/>
        <c:numFmt formatCode="0%" sourceLinked="1"/>
        <c:tickLblPos val="nextTo"/>
        <c:crossAx val="102630144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1000" b="1"/>
          </a:pPr>
          <a:endParaRPr lang="ru-RU"/>
        </a:p>
      </c:txPr>
    </c:legend>
    <c:plotVisOnly val="1"/>
    <c:dispBlanksAs val="gap"/>
  </c:chart>
  <c:externalData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lrMapOvr bg1="lt1" tx1="dk1" bg2="lt2" tx2="dk2" accent1="accent1" accent2="accent2" accent3="accent3" accent4="accent4" accent5="accent5" accent6="accent6" hlink="hlink" folHlink="folHlink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'гибкость мышления (2)'!$A$2</c:f>
              <c:strCache>
                <c:ptCount val="1"/>
                <c:pt idx="0">
                  <c:v>высокий уровень</c:v>
                </c:pt>
              </c:strCache>
            </c:strRef>
          </c:tx>
          <c:cat>
            <c:strRef>
              <c:f>'гибкость мышления (2)'!$B$1:$H$1</c:f>
              <c:strCache>
                <c:ptCount val="7"/>
                <c:pt idx="0">
                  <c:v>5А, 2016</c:v>
                </c:pt>
                <c:pt idx="1">
                  <c:v>5А, 2017</c:v>
                </c:pt>
                <c:pt idx="2">
                  <c:v>5Б, 2016</c:v>
                </c:pt>
                <c:pt idx="3">
                  <c:v>5Б, 2017</c:v>
                </c:pt>
                <c:pt idx="4">
                  <c:v>5В, 2016</c:v>
                </c:pt>
                <c:pt idx="5">
                  <c:v>5В, 2017</c:v>
                </c:pt>
                <c:pt idx="6">
                  <c:v>ср.знач</c:v>
                </c:pt>
              </c:strCache>
            </c:strRef>
          </c:cat>
          <c:val>
            <c:numRef>
              <c:f>'гибкость мышления (2)'!$B$2:$H$2</c:f>
              <c:numCache>
                <c:formatCode>0%</c:formatCode>
                <c:ptCount val="7"/>
                <c:pt idx="0">
                  <c:v>0.36000000000000004</c:v>
                </c:pt>
                <c:pt idx="1">
                  <c:v>0.32142857142857156</c:v>
                </c:pt>
                <c:pt idx="2">
                  <c:v>0.17241379310344832</c:v>
                </c:pt>
                <c:pt idx="3">
                  <c:v>0.28000000000000008</c:v>
                </c:pt>
                <c:pt idx="4">
                  <c:v>0.18750000000000003</c:v>
                </c:pt>
                <c:pt idx="5">
                  <c:v>0.21428571428571427</c:v>
                </c:pt>
                <c:pt idx="6">
                  <c:v>0.27160493827160492</c:v>
                </c:pt>
              </c:numCache>
            </c:numRef>
          </c:val>
        </c:ser>
        <c:ser>
          <c:idx val="1"/>
          <c:order val="1"/>
          <c:tx>
            <c:strRef>
              <c:f>'гибкость мышления (2)'!$A$3</c:f>
              <c:strCache>
                <c:ptCount val="1"/>
                <c:pt idx="0">
                  <c:v>средний уровень</c:v>
                </c:pt>
              </c:strCache>
            </c:strRef>
          </c:tx>
          <c:cat>
            <c:strRef>
              <c:f>'гибкость мышления (2)'!$B$1:$H$1</c:f>
              <c:strCache>
                <c:ptCount val="7"/>
                <c:pt idx="0">
                  <c:v>5А, 2016</c:v>
                </c:pt>
                <c:pt idx="1">
                  <c:v>5А, 2017</c:v>
                </c:pt>
                <c:pt idx="2">
                  <c:v>5Б, 2016</c:v>
                </c:pt>
                <c:pt idx="3">
                  <c:v>5Б, 2017</c:v>
                </c:pt>
                <c:pt idx="4">
                  <c:v>5В, 2016</c:v>
                </c:pt>
                <c:pt idx="5">
                  <c:v>5В, 2017</c:v>
                </c:pt>
                <c:pt idx="6">
                  <c:v>ср.знач</c:v>
                </c:pt>
              </c:strCache>
            </c:strRef>
          </c:cat>
          <c:val>
            <c:numRef>
              <c:f>'гибкость мышления (2)'!$B$3:$H$3</c:f>
              <c:numCache>
                <c:formatCode>0%</c:formatCode>
                <c:ptCount val="7"/>
                <c:pt idx="0">
                  <c:v>0.52</c:v>
                </c:pt>
                <c:pt idx="1">
                  <c:v>0.42857142857142855</c:v>
                </c:pt>
                <c:pt idx="2">
                  <c:v>0.68965517241379337</c:v>
                </c:pt>
                <c:pt idx="3">
                  <c:v>0.32000000000000006</c:v>
                </c:pt>
                <c:pt idx="4">
                  <c:v>0.5</c:v>
                </c:pt>
                <c:pt idx="5">
                  <c:v>0.35714285714285726</c:v>
                </c:pt>
                <c:pt idx="6">
                  <c:v>0.37037037037037046</c:v>
                </c:pt>
              </c:numCache>
            </c:numRef>
          </c:val>
        </c:ser>
        <c:ser>
          <c:idx val="2"/>
          <c:order val="2"/>
          <c:tx>
            <c:strRef>
              <c:f>'гибкость мышления (2)'!$A$4</c:f>
              <c:strCache>
                <c:ptCount val="1"/>
                <c:pt idx="0">
                  <c:v>низкий уровень</c:v>
                </c:pt>
              </c:strCache>
            </c:strRef>
          </c:tx>
          <c:cat>
            <c:strRef>
              <c:f>'гибкость мышления (2)'!$B$1:$H$1</c:f>
              <c:strCache>
                <c:ptCount val="7"/>
                <c:pt idx="0">
                  <c:v>5А, 2016</c:v>
                </c:pt>
                <c:pt idx="1">
                  <c:v>5А, 2017</c:v>
                </c:pt>
                <c:pt idx="2">
                  <c:v>5Б, 2016</c:v>
                </c:pt>
                <c:pt idx="3">
                  <c:v>5Б, 2017</c:v>
                </c:pt>
                <c:pt idx="4">
                  <c:v>5В, 2016</c:v>
                </c:pt>
                <c:pt idx="5">
                  <c:v>5В, 2017</c:v>
                </c:pt>
                <c:pt idx="6">
                  <c:v>ср.знач</c:v>
                </c:pt>
              </c:strCache>
            </c:strRef>
          </c:cat>
          <c:val>
            <c:numRef>
              <c:f>'гибкость мышления (2)'!$B$4:$H$4</c:f>
              <c:numCache>
                <c:formatCode>0%</c:formatCode>
                <c:ptCount val="7"/>
                <c:pt idx="0">
                  <c:v>0.12000000000000001</c:v>
                </c:pt>
                <c:pt idx="1">
                  <c:v>0.25</c:v>
                </c:pt>
                <c:pt idx="2">
                  <c:v>0.13793103448275867</c:v>
                </c:pt>
                <c:pt idx="3">
                  <c:v>0.4</c:v>
                </c:pt>
                <c:pt idx="4">
                  <c:v>0.31250000000000006</c:v>
                </c:pt>
                <c:pt idx="5">
                  <c:v>0.42857142857142855</c:v>
                </c:pt>
                <c:pt idx="6">
                  <c:v>0.35802469135802478</c:v>
                </c:pt>
              </c:numCache>
            </c:numRef>
          </c:val>
        </c:ser>
        <c:shape val="cylinder"/>
        <c:axId val="101704448"/>
        <c:axId val="101720064"/>
        <c:axId val="0"/>
      </c:bar3DChart>
      <c:catAx>
        <c:axId val="101704448"/>
        <c:scaling>
          <c:orientation val="minMax"/>
        </c:scaling>
        <c:axPos val="b"/>
        <c:tickLblPos val="nextTo"/>
        <c:txPr>
          <a:bodyPr/>
          <a:lstStyle/>
          <a:p>
            <a:pPr>
              <a:defRPr sz="1000" b="1"/>
            </a:pPr>
            <a:endParaRPr lang="ru-RU"/>
          </a:p>
        </c:txPr>
        <c:crossAx val="101720064"/>
        <c:crosses val="autoZero"/>
        <c:auto val="1"/>
        <c:lblAlgn val="ctr"/>
        <c:lblOffset val="100"/>
      </c:catAx>
      <c:valAx>
        <c:axId val="101720064"/>
        <c:scaling>
          <c:orientation val="minMax"/>
        </c:scaling>
        <c:axPos val="l"/>
        <c:majorGridlines/>
        <c:numFmt formatCode="0%" sourceLinked="1"/>
        <c:tickLblPos val="nextTo"/>
        <c:crossAx val="101704448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1000" b="1"/>
          </a:pPr>
          <a:endParaRPr lang="ru-RU"/>
        </a:p>
      </c:txPr>
    </c:legend>
    <c:plotVisOnly val="1"/>
    <c:dispBlanksAs val="gap"/>
  </c:chart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мотивация2!$H$4</c:f>
              <c:strCache>
                <c:ptCount val="1"/>
                <c:pt idx="0">
                  <c:v>сохранилось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</c:spPr>
          <c:dLbls>
            <c:dLbl>
              <c:idx val="0"/>
              <c:layout>
                <c:manualLayout>
                  <c:x val="1.5074298487252604E-3"/>
                  <c:y val="7.2356632738812543E-2"/>
                </c:manualLayout>
              </c:layout>
              <c:showVal val="1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Val val="1"/>
          </c:dLbls>
          <c:cat>
            <c:strRef>
              <c:f>мотивация2!$I$3:$K$3</c:f>
              <c:strCache>
                <c:ptCount val="3"/>
                <c:pt idx="0">
                  <c:v>5А</c:v>
                </c:pt>
                <c:pt idx="1">
                  <c:v>5Б</c:v>
                </c:pt>
                <c:pt idx="2">
                  <c:v>5В</c:v>
                </c:pt>
              </c:strCache>
            </c:strRef>
          </c:cat>
          <c:val>
            <c:numRef>
              <c:f>мотивация2!$I$4:$K$4</c:f>
              <c:numCache>
                <c:formatCode>0%</c:formatCode>
                <c:ptCount val="3"/>
                <c:pt idx="0">
                  <c:v>0.61538461538461564</c:v>
                </c:pt>
                <c:pt idx="1">
                  <c:v>0.24000000000000007</c:v>
                </c:pt>
                <c:pt idx="2">
                  <c:v>0.16666666666666666</c:v>
                </c:pt>
              </c:numCache>
            </c:numRef>
          </c:val>
        </c:ser>
        <c:ser>
          <c:idx val="1"/>
          <c:order val="1"/>
          <c:tx>
            <c:strRef>
              <c:f>мотивация2!$H$5</c:f>
              <c:strCache>
                <c:ptCount val="1"/>
                <c:pt idx="0">
                  <c:v>упала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dLbls>
            <c:dLbl>
              <c:idx val="0"/>
              <c:layout>
                <c:manualLayout>
                  <c:x val="6.029719394901047E-3"/>
                  <c:y val="-9.0445790923515609E-3"/>
                </c:manualLayout>
              </c:layout>
              <c:showVal val="1"/>
            </c:dLbl>
            <c:dLbl>
              <c:idx val="1"/>
              <c:layout>
                <c:manualLayout>
                  <c:x val="1.6581728335977885E-2"/>
                  <c:y val="4.5222895461757779E-3"/>
                </c:manualLayout>
              </c:layout>
              <c:showVal val="1"/>
            </c:dLbl>
            <c:dLbl>
              <c:idx val="2"/>
              <c:layout>
                <c:manualLayout>
                  <c:x val="1.5074298487252493E-2"/>
                  <c:y val="-2.2611447730878928E-3"/>
                </c:manualLayout>
              </c:layout>
              <c:showVal val="1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Val val="1"/>
          </c:dLbls>
          <c:cat>
            <c:strRef>
              <c:f>мотивация2!$I$3:$K$3</c:f>
              <c:strCache>
                <c:ptCount val="3"/>
                <c:pt idx="0">
                  <c:v>5А</c:v>
                </c:pt>
                <c:pt idx="1">
                  <c:v>5Б</c:v>
                </c:pt>
                <c:pt idx="2">
                  <c:v>5В</c:v>
                </c:pt>
              </c:strCache>
            </c:strRef>
          </c:cat>
          <c:val>
            <c:numRef>
              <c:f>мотивация2!$I$5:$K$5</c:f>
              <c:numCache>
                <c:formatCode>0%</c:formatCode>
                <c:ptCount val="3"/>
                <c:pt idx="0">
                  <c:v>0.1923076923076924</c:v>
                </c:pt>
                <c:pt idx="1">
                  <c:v>0.44</c:v>
                </c:pt>
                <c:pt idx="2">
                  <c:v>0.54166666666666652</c:v>
                </c:pt>
              </c:numCache>
            </c:numRef>
          </c:val>
        </c:ser>
        <c:ser>
          <c:idx val="2"/>
          <c:order val="2"/>
          <c:tx>
            <c:strRef>
              <c:f>мотивация2!$H$6</c:f>
              <c:strCache>
                <c:ptCount val="1"/>
                <c:pt idx="0">
                  <c:v>выросла</c:v>
                </c:pt>
              </c:strCache>
            </c:strRef>
          </c:tx>
          <c:spPr>
            <a:solidFill>
              <a:srgbClr val="809EC2">
                <a:lumMod val="75000"/>
              </a:srgbClr>
            </a:solidFill>
          </c:spPr>
          <c:dLbls>
            <c:dLbl>
              <c:idx val="0"/>
              <c:layout>
                <c:manualLayout>
                  <c:x val="3.0148596974505209E-3"/>
                  <c:y val="-9.0445790923515609E-3"/>
                </c:manualLayout>
              </c:layout>
              <c:showVal val="1"/>
            </c:dLbl>
            <c:dLbl>
              <c:idx val="1"/>
              <c:layout>
                <c:manualLayout>
                  <c:x val="1.2059438789802085E-2"/>
                  <c:y val="-4.5222895461757779E-3"/>
                </c:manualLayout>
              </c:layout>
              <c:showVal val="1"/>
            </c:dLbl>
            <c:dLbl>
              <c:idx val="2"/>
              <c:layout>
                <c:manualLayout>
                  <c:x val="3.0148596974505209E-3"/>
                  <c:y val="-6.7834343192636759E-3"/>
                </c:manualLayout>
              </c:layout>
              <c:showVal val="1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Val val="1"/>
          </c:dLbls>
          <c:cat>
            <c:strRef>
              <c:f>мотивация2!$I$3:$K$3</c:f>
              <c:strCache>
                <c:ptCount val="3"/>
                <c:pt idx="0">
                  <c:v>5А</c:v>
                </c:pt>
                <c:pt idx="1">
                  <c:v>5Б</c:v>
                </c:pt>
                <c:pt idx="2">
                  <c:v>5В</c:v>
                </c:pt>
              </c:strCache>
            </c:strRef>
          </c:cat>
          <c:val>
            <c:numRef>
              <c:f>мотивация2!$I$6:$K$6</c:f>
              <c:numCache>
                <c:formatCode>0%</c:formatCode>
                <c:ptCount val="3"/>
                <c:pt idx="0">
                  <c:v>0.1923076923076924</c:v>
                </c:pt>
                <c:pt idx="1">
                  <c:v>0.32000000000000017</c:v>
                </c:pt>
                <c:pt idx="2">
                  <c:v>0.29166666666666691</c:v>
                </c:pt>
              </c:numCache>
            </c:numRef>
          </c:val>
        </c:ser>
        <c:shape val="box"/>
        <c:axId val="37196544"/>
        <c:axId val="37198080"/>
        <c:axId val="0"/>
      </c:bar3DChart>
      <c:catAx>
        <c:axId val="37196544"/>
        <c:scaling>
          <c:orientation val="minMax"/>
        </c:scaling>
        <c:axPos val="b"/>
        <c:tickLblPos val="nextTo"/>
        <c:txPr>
          <a:bodyPr/>
          <a:lstStyle/>
          <a:p>
            <a:pPr>
              <a:defRPr sz="2000" b="1">
                <a:solidFill>
                  <a:schemeClr val="bg1"/>
                </a:solidFill>
              </a:defRPr>
            </a:pPr>
            <a:endParaRPr lang="ru-RU"/>
          </a:p>
        </c:txPr>
        <c:crossAx val="37198080"/>
        <c:crosses val="autoZero"/>
        <c:auto val="1"/>
        <c:lblAlgn val="ctr"/>
        <c:lblOffset val="100"/>
      </c:catAx>
      <c:valAx>
        <c:axId val="37198080"/>
        <c:scaling>
          <c:orientation val="minMax"/>
        </c:scaling>
        <c:axPos val="l"/>
        <c:majorGridlines/>
        <c:numFmt formatCode="0%" sourceLinked="1"/>
        <c:tickLblPos val="nextTo"/>
        <c:crossAx val="37196544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1600" b="1">
              <a:solidFill>
                <a:schemeClr val="bg1"/>
              </a:solidFill>
            </a:defRPr>
          </a:pPr>
          <a:endParaRPr lang="ru-RU"/>
        </a:p>
      </c:txPr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>
        <c:manualLayout>
          <c:layoutTarget val="inner"/>
          <c:xMode val="edge"/>
          <c:yMode val="edge"/>
          <c:x val="3.093014917534417E-2"/>
          <c:y val="2.5104404353932165E-2"/>
          <c:w val="0.9690698508246558"/>
          <c:h val="0.75545737083344011"/>
        </c:manualLayout>
      </c:layout>
      <c:bar3DChart>
        <c:barDir val="col"/>
        <c:grouping val="clustered"/>
        <c:ser>
          <c:idx val="0"/>
          <c:order val="0"/>
          <c:tx>
            <c:strRef>
              <c:f>Лист9!$A$3</c:f>
              <c:strCache>
                <c:ptCount val="1"/>
                <c:pt idx="0">
                  <c:v>5А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</c:spPr>
          <c:dLbls>
            <c:dLbl>
              <c:idx val="0"/>
              <c:layout>
                <c:manualLayout>
                  <c:x val="3.6178316369406251E-2"/>
                  <c:y val="3.8439461142494136E-2"/>
                </c:manualLayout>
              </c:layout>
              <c:showVal val="1"/>
            </c:dLbl>
            <c:dLbl>
              <c:idx val="1"/>
              <c:layout>
                <c:manualLayout>
                  <c:x val="1.0552008941076822E-2"/>
                  <c:y val="0"/>
                </c:manualLayout>
              </c:layout>
              <c:showVal val="1"/>
            </c:dLbl>
            <c:txPr>
              <a:bodyPr/>
              <a:lstStyle/>
              <a:p>
                <a:pPr>
                  <a:defRPr sz="24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Лист9!$B$2:$D$2</c:f>
              <c:strCache>
                <c:ptCount val="3"/>
                <c:pt idx="0">
                  <c:v>Это мой долг</c:v>
                </c:pt>
                <c:pt idx="1">
                  <c:v>Хочу стать грамотным</c:v>
                </c:pt>
                <c:pt idx="2">
                  <c:v>Хочу учиться</c:v>
                </c:pt>
              </c:strCache>
            </c:strRef>
          </c:cat>
          <c:val>
            <c:numRef>
              <c:f>Лист9!$B$3:$D$3</c:f>
              <c:numCache>
                <c:formatCode>General</c:formatCode>
                <c:ptCount val="3"/>
                <c:pt idx="0">
                  <c:v>10</c:v>
                </c:pt>
                <c:pt idx="1">
                  <c:v>6</c:v>
                </c:pt>
                <c:pt idx="2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Лист9!$A$4</c:f>
              <c:strCache>
                <c:ptCount val="1"/>
                <c:pt idx="0">
                  <c:v>5Б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dLbls>
            <c:dLbl>
              <c:idx val="0"/>
              <c:layout>
                <c:manualLayout>
                  <c:x val="1.3566868638527352E-2"/>
                  <c:y val="-1.5828013411615199E-2"/>
                </c:manualLayout>
              </c:layout>
              <c:showVal val="1"/>
            </c:dLbl>
            <c:dLbl>
              <c:idx val="1"/>
              <c:layout>
                <c:manualLayout>
                  <c:x val="6.0297193949010452E-3"/>
                  <c:y val="-6.7834343192636742E-3"/>
                </c:manualLayout>
              </c:layout>
              <c:showVal val="1"/>
            </c:dLbl>
            <c:dLbl>
              <c:idx val="2"/>
              <c:layout>
                <c:manualLayout>
                  <c:x val="1.2059438789802085E-2"/>
                  <c:y val="-2.2611447730878499E-3"/>
                </c:manualLayout>
              </c:layout>
              <c:showVal val="1"/>
            </c:dLbl>
            <c:txPr>
              <a:bodyPr/>
              <a:lstStyle/>
              <a:p>
                <a:pPr>
                  <a:defRPr sz="24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Лист9!$B$2:$D$2</c:f>
              <c:strCache>
                <c:ptCount val="3"/>
                <c:pt idx="0">
                  <c:v>Это мой долг</c:v>
                </c:pt>
                <c:pt idx="1">
                  <c:v>Хочу стать грамотным</c:v>
                </c:pt>
                <c:pt idx="2">
                  <c:v>Хочу учиться</c:v>
                </c:pt>
              </c:strCache>
            </c:strRef>
          </c:cat>
          <c:val>
            <c:numRef>
              <c:f>Лист9!$B$4:$D$4</c:f>
              <c:numCache>
                <c:formatCode>General</c:formatCode>
                <c:ptCount val="3"/>
                <c:pt idx="0">
                  <c:v>5</c:v>
                </c:pt>
                <c:pt idx="1">
                  <c:v>4</c:v>
                </c:pt>
                <c:pt idx="2">
                  <c:v>5</c:v>
                </c:pt>
              </c:numCache>
            </c:numRef>
          </c:val>
        </c:ser>
        <c:ser>
          <c:idx val="2"/>
          <c:order val="2"/>
          <c:tx>
            <c:strRef>
              <c:f>Лист9!$A$5</c:f>
              <c:strCache>
                <c:ptCount val="1"/>
                <c:pt idx="0">
                  <c:v>5В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dLbls>
            <c:dLbl>
              <c:idx val="0"/>
              <c:layout>
                <c:manualLayout>
                  <c:x val="1.959658803342839E-2"/>
                  <c:y val="-2.261144773087892E-3"/>
                </c:manualLayout>
              </c:layout>
              <c:showVal val="1"/>
            </c:dLbl>
            <c:dLbl>
              <c:idx val="1"/>
              <c:layout>
                <c:manualLayout>
                  <c:x val="9.0445790923515609E-3"/>
                  <c:y val="-1.582801341161524E-2"/>
                </c:manualLayout>
              </c:layout>
              <c:showVal val="1"/>
            </c:dLbl>
            <c:dLbl>
              <c:idx val="2"/>
              <c:layout>
                <c:manualLayout>
                  <c:x val="9.0445790923514516E-3"/>
                  <c:y val="0"/>
                </c:manualLayout>
              </c:layout>
              <c:showVal val="1"/>
            </c:dLbl>
            <c:txPr>
              <a:bodyPr/>
              <a:lstStyle/>
              <a:p>
                <a:pPr>
                  <a:defRPr sz="24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Лист9!$B$2:$D$2</c:f>
              <c:strCache>
                <c:ptCount val="3"/>
                <c:pt idx="0">
                  <c:v>Это мой долг</c:v>
                </c:pt>
                <c:pt idx="1">
                  <c:v>Хочу стать грамотным</c:v>
                </c:pt>
                <c:pt idx="2">
                  <c:v>Хочу учиться</c:v>
                </c:pt>
              </c:strCache>
            </c:strRef>
          </c:cat>
          <c:val>
            <c:numRef>
              <c:f>Лист9!$B$5:$D$5</c:f>
              <c:numCache>
                <c:formatCode>General</c:formatCode>
                <c:ptCount val="3"/>
                <c:pt idx="0">
                  <c:v>8</c:v>
                </c:pt>
                <c:pt idx="1">
                  <c:v>8</c:v>
                </c:pt>
                <c:pt idx="2">
                  <c:v>6</c:v>
                </c:pt>
              </c:numCache>
            </c:numRef>
          </c:val>
        </c:ser>
        <c:shape val="pyramid"/>
        <c:axId val="39815040"/>
        <c:axId val="39816576"/>
        <c:axId val="0"/>
      </c:bar3DChart>
      <c:catAx>
        <c:axId val="39815040"/>
        <c:scaling>
          <c:orientation val="minMax"/>
        </c:scaling>
        <c:axPos val="b"/>
        <c:tickLblPos val="nextTo"/>
        <c:txPr>
          <a:bodyPr/>
          <a:lstStyle/>
          <a:p>
            <a:pPr>
              <a:defRPr sz="1800" b="1">
                <a:solidFill>
                  <a:schemeClr val="bg1"/>
                </a:solidFill>
              </a:defRPr>
            </a:pPr>
            <a:endParaRPr lang="ru-RU"/>
          </a:p>
        </c:txPr>
        <c:crossAx val="39816576"/>
        <c:crosses val="autoZero"/>
        <c:auto val="1"/>
        <c:lblAlgn val="ctr"/>
        <c:lblOffset val="100"/>
      </c:catAx>
      <c:valAx>
        <c:axId val="39816576"/>
        <c:scaling>
          <c:orientation val="minMax"/>
        </c:scaling>
        <c:axPos val="l"/>
        <c:majorGridlines/>
        <c:numFmt formatCode="General" sourceLinked="1"/>
        <c:tickLblPos val="nextTo"/>
        <c:crossAx val="3981504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8.127960529638123E-2"/>
          <c:y val="0.91379167329756184"/>
          <c:w val="0.79896021654159688"/>
          <c:h val="7.1908113813179908E-2"/>
        </c:manualLayout>
      </c:layout>
      <c:txPr>
        <a:bodyPr/>
        <a:lstStyle/>
        <a:p>
          <a:pPr>
            <a:defRPr sz="2000" b="1">
              <a:solidFill>
                <a:schemeClr val="bg1"/>
              </a:solidFill>
            </a:defRPr>
          </a:pPr>
          <a:endParaRPr lang="ru-RU"/>
        </a:p>
      </c:txPr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>
        <c:manualLayout>
          <c:layoutTarget val="inner"/>
          <c:xMode val="edge"/>
          <c:yMode val="edge"/>
          <c:x val="0.11257377498861985"/>
          <c:y val="2.5104404353932165E-2"/>
          <c:w val="0.88742622501138002"/>
          <c:h val="0.56360012705141049"/>
        </c:manualLayout>
      </c:layout>
      <c:bar3DChart>
        <c:barDir val="col"/>
        <c:grouping val="clustered"/>
        <c:ser>
          <c:idx val="0"/>
          <c:order val="0"/>
          <c:tx>
            <c:strRef>
              <c:f>Лист9!$B$18</c:f>
              <c:strCache>
                <c:ptCount val="1"/>
                <c:pt idx="0">
                  <c:v>5А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</c:spPr>
          <c:cat>
            <c:strRef>
              <c:f>Лист9!$A$19:$A$26</c:f>
              <c:strCache>
                <c:ptCount val="8"/>
                <c:pt idx="0">
                  <c:v>Хочу быть полезным гражданином</c:v>
                </c:pt>
                <c:pt idx="1">
                  <c:v>Хочу быть умным и эрудированным</c:v>
                </c:pt>
                <c:pt idx="2">
                  <c:v>Хочу добиться полных и глубоких знаний</c:v>
                </c:pt>
                <c:pt idx="3">
                  <c:v>Хочу научиться самостоятельно работать</c:v>
                </c:pt>
                <c:pt idx="4">
                  <c:v>Все учатся и я тоже</c:v>
                </c:pt>
                <c:pt idx="5">
                  <c:v>Родители заставляют</c:v>
                </c:pt>
                <c:pt idx="6">
                  <c:v>Нравится получать хорошие оценки</c:v>
                </c:pt>
                <c:pt idx="7">
                  <c:v>Получить хорошее образование, работу</c:v>
                </c:pt>
              </c:strCache>
            </c:strRef>
          </c:cat>
          <c:val>
            <c:numRef>
              <c:f>Лист9!$B$19:$B$26</c:f>
              <c:numCache>
                <c:formatCode>General</c:formatCode>
                <c:ptCount val="8"/>
                <c:pt idx="0">
                  <c:v>3</c:v>
                </c:pt>
                <c:pt idx="1">
                  <c:v>2</c:v>
                </c:pt>
                <c:pt idx="2">
                  <c:v>2</c:v>
                </c:pt>
                <c:pt idx="3">
                  <c:v>3</c:v>
                </c:pt>
                <c:pt idx="4">
                  <c:v>3</c:v>
                </c:pt>
                <c:pt idx="5">
                  <c:v>3</c:v>
                </c:pt>
                <c:pt idx="6">
                  <c:v>3</c:v>
                </c:pt>
              </c:numCache>
            </c:numRef>
          </c:val>
        </c:ser>
        <c:ser>
          <c:idx val="1"/>
          <c:order val="1"/>
          <c:tx>
            <c:strRef>
              <c:f>Лист9!$C$18</c:f>
              <c:strCache>
                <c:ptCount val="1"/>
                <c:pt idx="0">
                  <c:v>5Б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cat>
            <c:strRef>
              <c:f>Лист9!$A$19:$A$26</c:f>
              <c:strCache>
                <c:ptCount val="8"/>
                <c:pt idx="0">
                  <c:v>Хочу быть полезным гражданином</c:v>
                </c:pt>
                <c:pt idx="1">
                  <c:v>Хочу быть умным и эрудированным</c:v>
                </c:pt>
                <c:pt idx="2">
                  <c:v>Хочу добиться полных и глубоких знаний</c:v>
                </c:pt>
                <c:pt idx="3">
                  <c:v>Хочу научиться самостоятельно работать</c:v>
                </c:pt>
                <c:pt idx="4">
                  <c:v>Все учатся и я тоже</c:v>
                </c:pt>
                <c:pt idx="5">
                  <c:v>Родители заставляют</c:v>
                </c:pt>
                <c:pt idx="6">
                  <c:v>Нравится получать хорошие оценки</c:v>
                </c:pt>
                <c:pt idx="7">
                  <c:v>Получить хорошее образование, работу</c:v>
                </c:pt>
              </c:strCache>
            </c:strRef>
          </c:cat>
          <c:val>
            <c:numRef>
              <c:f>Лист9!$C$19:$C$26</c:f>
              <c:numCache>
                <c:formatCode>General</c:formatCode>
                <c:ptCount val="8"/>
                <c:pt idx="2">
                  <c:v>3</c:v>
                </c:pt>
              </c:numCache>
            </c:numRef>
          </c:val>
        </c:ser>
        <c:ser>
          <c:idx val="2"/>
          <c:order val="2"/>
          <c:tx>
            <c:strRef>
              <c:f>Лист9!$D$18</c:f>
              <c:strCache>
                <c:ptCount val="1"/>
                <c:pt idx="0">
                  <c:v>5В</c:v>
                </c:pt>
              </c:strCache>
            </c:strRef>
          </c:tx>
          <c:spPr>
            <a:solidFill>
              <a:srgbClr val="809EC2">
                <a:lumMod val="75000"/>
              </a:srgbClr>
            </a:solidFill>
          </c:spPr>
          <c:cat>
            <c:strRef>
              <c:f>Лист9!$A$19:$A$26</c:f>
              <c:strCache>
                <c:ptCount val="8"/>
                <c:pt idx="0">
                  <c:v>Хочу быть полезным гражданином</c:v>
                </c:pt>
                <c:pt idx="1">
                  <c:v>Хочу быть умным и эрудированным</c:v>
                </c:pt>
                <c:pt idx="2">
                  <c:v>Хочу добиться полных и глубоких знаний</c:v>
                </c:pt>
                <c:pt idx="3">
                  <c:v>Хочу научиться самостоятельно работать</c:v>
                </c:pt>
                <c:pt idx="4">
                  <c:v>Все учатся и я тоже</c:v>
                </c:pt>
                <c:pt idx="5">
                  <c:v>Родители заставляют</c:v>
                </c:pt>
                <c:pt idx="6">
                  <c:v>Нравится получать хорошие оценки</c:v>
                </c:pt>
                <c:pt idx="7">
                  <c:v>Получить хорошее образование, работу</c:v>
                </c:pt>
              </c:strCache>
            </c:strRef>
          </c:cat>
          <c:val>
            <c:numRef>
              <c:f>Лист9!$D$19:$D$26</c:f>
              <c:numCache>
                <c:formatCode>General</c:formatCode>
                <c:ptCount val="8"/>
                <c:pt idx="1">
                  <c:v>4</c:v>
                </c:pt>
                <c:pt idx="3">
                  <c:v>3</c:v>
                </c:pt>
                <c:pt idx="5">
                  <c:v>3</c:v>
                </c:pt>
                <c:pt idx="6">
                  <c:v>3</c:v>
                </c:pt>
                <c:pt idx="7">
                  <c:v>4</c:v>
                </c:pt>
              </c:numCache>
            </c:numRef>
          </c:val>
        </c:ser>
        <c:shape val="box"/>
        <c:axId val="39876480"/>
        <c:axId val="39878016"/>
        <c:axId val="0"/>
      </c:bar3DChart>
      <c:catAx>
        <c:axId val="39876480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 b="1">
                <a:solidFill>
                  <a:schemeClr val="bg1"/>
                </a:solidFill>
              </a:defRPr>
            </a:pPr>
            <a:endParaRPr lang="ru-RU"/>
          </a:p>
        </c:txPr>
        <c:crossAx val="39878016"/>
        <c:crosses val="autoZero"/>
        <c:auto val="1"/>
        <c:lblAlgn val="ctr"/>
        <c:lblOffset val="100"/>
      </c:catAx>
      <c:valAx>
        <c:axId val="39878016"/>
        <c:scaling>
          <c:orientation val="minMax"/>
        </c:scaling>
        <c:axPos val="l"/>
        <c:majorGridlines/>
        <c:numFmt formatCode="General" sourceLinked="1"/>
        <c:tickLblPos val="nextTo"/>
        <c:crossAx val="39876480"/>
        <c:crosses val="autoZero"/>
        <c:crossBetween val="between"/>
        <c:majorUnit val="1"/>
      </c:valAx>
    </c:plotArea>
    <c:legend>
      <c:legendPos val="b"/>
      <c:layout>
        <c:manualLayout>
          <c:xMode val="edge"/>
          <c:yMode val="edge"/>
          <c:x val="0.13118798009660676"/>
          <c:y val="0.91821261312845581"/>
          <c:w val="0.77040063395119363"/>
          <c:h val="6.822051823301685E-2"/>
        </c:manualLayout>
      </c:layout>
      <c:txPr>
        <a:bodyPr/>
        <a:lstStyle/>
        <a:p>
          <a:pPr>
            <a:defRPr sz="2000" b="1">
              <a:solidFill>
                <a:schemeClr val="bg1"/>
              </a:solidFill>
            </a:defRPr>
          </a:pPr>
          <a:endParaRPr lang="ru-RU"/>
        </a:p>
      </c:txPr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B050"/>
            </a:solidFill>
          </c:spPr>
          <c:dPt>
            <c:idx val="4"/>
            <c:spPr>
              <a:solidFill>
                <a:srgbClr val="FF0000"/>
              </a:solidFill>
            </c:spPr>
          </c:dPt>
          <c:dPt>
            <c:idx val="5"/>
            <c:spPr>
              <a:solidFill>
                <a:srgbClr val="FF0000"/>
              </a:solidFill>
            </c:spPr>
          </c:dPt>
          <c:dPt>
            <c:idx val="6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1.1957240155990196E-2"/>
                  <c:y val="-9.5334752595057116E-3"/>
                </c:manualLayout>
              </c:layout>
              <c:showVal val="1"/>
            </c:dLbl>
            <c:dLbl>
              <c:idx val="1"/>
              <c:layout>
                <c:manualLayout>
                  <c:x val="1.3451895175488981E-2"/>
                  <c:y val="-3.0983794593393541E-2"/>
                </c:manualLayout>
              </c:layout>
              <c:showVal val="1"/>
            </c:dLbl>
            <c:dLbl>
              <c:idx val="2"/>
              <c:layout>
                <c:manualLayout>
                  <c:x val="1.6441205214486537E-2"/>
                  <c:y val="-1.6683581704134982E-2"/>
                </c:manualLayout>
              </c:layout>
              <c:showVal val="1"/>
            </c:dLbl>
            <c:dLbl>
              <c:idx val="3"/>
              <c:layout>
                <c:manualLayout>
                  <c:x val="1.0462585136491427E-2"/>
                  <c:y val="-2.383368814876426E-2"/>
                </c:manualLayout>
              </c:layout>
              <c:showVal val="1"/>
            </c:dLbl>
            <c:dLbl>
              <c:idx val="4"/>
              <c:layout>
                <c:manualLayout>
                  <c:x val="1.6441205214486537E-2"/>
                  <c:y val="-9.5334752595057064E-3"/>
                </c:manualLayout>
              </c:layout>
              <c:showVal val="1"/>
            </c:dLbl>
            <c:dLbl>
              <c:idx val="5"/>
              <c:layout>
                <c:manualLayout>
                  <c:x val="1.3451895175489085E-2"/>
                  <c:y val="-1.6683581704134982E-2"/>
                </c:manualLayout>
              </c:layout>
              <c:showVal val="1"/>
            </c:dLbl>
            <c:txPr>
              <a:bodyPr/>
              <a:lstStyle/>
              <a:p>
                <a:pPr>
                  <a:defRPr sz="28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'люблю предмет (2)'!$C$26:$C$31</c:f>
              <c:strCache>
                <c:ptCount val="6"/>
                <c:pt idx="0">
                  <c:v>математика</c:v>
                </c:pt>
                <c:pt idx="1">
                  <c:v>физкультура</c:v>
                </c:pt>
                <c:pt idx="2">
                  <c:v>история</c:v>
                </c:pt>
                <c:pt idx="3">
                  <c:v>рус.язык</c:v>
                </c:pt>
                <c:pt idx="4">
                  <c:v>англ.язык</c:v>
                </c:pt>
                <c:pt idx="5">
                  <c:v>технология</c:v>
                </c:pt>
              </c:strCache>
            </c:strRef>
          </c:cat>
          <c:val>
            <c:numRef>
              <c:f>'люблю предмет (2)'!$D$26:$D$31</c:f>
              <c:numCache>
                <c:formatCode>General</c:formatCode>
                <c:ptCount val="6"/>
                <c:pt idx="0">
                  <c:v>13</c:v>
                </c:pt>
                <c:pt idx="1">
                  <c:v>12</c:v>
                </c:pt>
                <c:pt idx="2">
                  <c:v>10</c:v>
                </c:pt>
                <c:pt idx="3">
                  <c:v>9</c:v>
                </c:pt>
                <c:pt idx="4">
                  <c:v>11</c:v>
                </c:pt>
                <c:pt idx="5">
                  <c:v>4</c:v>
                </c:pt>
              </c:numCache>
            </c:numRef>
          </c:val>
        </c:ser>
        <c:shape val="cylinder"/>
        <c:axId val="39949824"/>
        <c:axId val="39951360"/>
        <c:axId val="0"/>
      </c:bar3DChart>
      <c:catAx>
        <c:axId val="39949824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 b="1">
                <a:solidFill>
                  <a:schemeClr val="bg1"/>
                </a:solidFill>
              </a:defRPr>
            </a:pPr>
            <a:endParaRPr lang="ru-RU"/>
          </a:p>
        </c:txPr>
        <c:crossAx val="39951360"/>
        <c:crosses val="autoZero"/>
        <c:auto val="1"/>
        <c:lblAlgn val="ctr"/>
        <c:lblOffset val="100"/>
      </c:catAx>
      <c:valAx>
        <c:axId val="39951360"/>
        <c:scaling>
          <c:orientation val="minMax"/>
        </c:scaling>
        <c:axPos val="l"/>
        <c:majorGridlines/>
        <c:numFmt formatCode="General" sourceLinked="1"/>
        <c:tickLblPos val="nextTo"/>
        <c:crossAx val="39949824"/>
        <c:crosses val="autoZero"/>
        <c:crossBetween val="between"/>
      </c:valAx>
    </c:plotArea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B050"/>
            </a:solidFill>
          </c:spPr>
          <c:cat>
            <c:strRef>
              <c:f>'люблю предмет (2)'!$A$26:$A$30</c:f>
              <c:strCache>
                <c:ptCount val="5"/>
                <c:pt idx="0">
                  <c:v>Предмет интересен</c:v>
                </c:pt>
                <c:pt idx="1">
                  <c:v>Нравится, как преподает учитель</c:v>
                </c:pt>
                <c:pt idx="2">
                  <c:v>Предмет занимательный</c:v>
                </c:pt>
                <c:pt idx="3">
                  <c:v>Учитель интересно объясняет</c:v>
                </c:pt>
                <c:pt idx="4">
                  <c:v>Просто интересно</c:v>
                </c:pt>
              </c:strCache>
            </c:strRef>
          </c:cat>
          <c:val>
            <c:numRef>
              <c:f>'люблю предмет (2)'!$B$26:$B$30</c:f>
              <c:numCache>
                <c:formatCode>General</c:formatCode>
                <c:ptCount val="5"/>
                <c:pt idx="0">
                  <c:v>28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7</c:v>
                </c:pt>
              </c:numCache>
            </c:numRef>
          </c:val>
        </c:ser>
        <c:shape val="box"/>
        <c:axId val="36416512"/>
        <c:axId val="36422400"/>
        <c:axId val="0"/>
      </c:bar3DChart>
      <c:catAx>
        <c:axId val="36416512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 b="1">
                <a:solidFill>
                  <a:schemeClr val="bg1"/>
                </a:solidFill>
              </a:defRPr>
            </a:pPr>
            <a:endParaRPr lang="ru-RU"/>
          </a:p>
        </c:txPr>
        <c:crossAx val="36422400"/>
        <c:crosses val="autoZero"/>
        <c:auto val="1"/>
        <c:lblAlgn val="ctr"/>
        <c:lblOffset val="100"/>
      </c:catAx>
      <c:valAx>
        <c:axId val="3642240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 b="1">
                <a:solidFill>
                  <a:schemeClr val="bg1"/>
                </a:solidFill>
              </a:defRPr>
            </a:pPr>
            <a:endParaRPr lang="ru-RU"/>
          </a:p>
        </c:txPr>
        <c:crossAx val="36416512"/>
        <c:crosses val="autoZero"/>
        <c:crossBetween val="between"/>
      </c:valAx>
    </c:plotArea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0000"/>
            </a:solidFill>
          </c:spPr>
          <c:cat>
            <c:strRef>
              <c:f>'не люблю предмет (2)'!$A$24:$A$26</c:f>
              <c:strCache>
                <c:ptCount val="3"/>
                <c:pt idx="0">
                  <c:v>Предмет трудно усваивается</c:v>
                </c:pt>
                <c:pt idx="1">
                  <c:v>Интересны только отдельные факты</c:v>
                </c:pt>
                <c:pt idx="2">
                  <c:v>Просто неинтересно</c:v>
                </c:pt>
              </c:strCache>
            </c:strRef>
          </c:cat>
          <c:val>
            <c:numRef>
              <c:f>'не люблю предмет (2)'!$B$24:$B$26</c:f>
              <c:numCache>
                <c:formatCode>General</c:formatCode>
                <c:ptCount val="3"/>
                <c:pt idx="0">
                  <c:v>8</c:v>
                </c:pt>
                <c:pt idx="1">
                  <c:v>4</c:v>
                </c:pt>
                <c:pt idx="2">
                  <c:v>5</c:v>
                </c:pt>
              </c:numCache>
            </c:numRef>
          </c:val>
        </c:ser>
        <c:shape val="box"/>
        <c:axId val="40247296"/>
        <c:axId val="40248832"/>
        <c:axId val="0"/>
      </c:bar3DChart>
      <c:catAx>
        <c:axId val="40247296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 b="1">
                <a:solidFill>
                  <a:schemeClr val="bg1"/>
                </a:solidFill>
              </a:defRPr>
            </a:pPr>
            <a:endParaRPr lang="ru-RU"/>
          </a:p>
        </c:txPr>
        <c:crossAx val="40248832"/>
        <c:crosses val="autoZero"/>
        <c:auto val="1"/>
        <c:lblAlgn val="ctr"/>
        <c:lblOffset val="100"/>
      </c:catAx>
      <c:valAx>
        <c:axId val="4024883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 b="1">
                <a:solidFill>
                  <a:schemeClr val="bg1"/>
                </a:solidFill>
              </a:defRPr>
            </a:pPr>
            <a:endParaRPr lang="ru-RU"/>
          </a:p>
        </c:txPr>
        <c:crossAx val="40247296"/>
        <c:crosses val="autoZero"/>
        <c:crossBetween val="between"/>
      </c:valAx>
    </c:plotArea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B050"/>
            </a:solidFill>
          </c:spPr>
          <c:dPt>
            <c:idx val="3"/>
            <c:spPr>
              <a:solidFill>
                <a:srgbClr val="FF0000"/>
              </a:solidFill>
            </c:spPr>
          </c:dPt>
          <c:dPt>
            <c:idx val="4"/>
            <c:spPr>
              <a:solidFill>
                <a:srgbClr val="FF0000"/>
              </a:solidFill>
            </c:spPr>
          </c:dPt>
          <c:dPt>
            <c:idx val="5"/>
            <c:spPr>
              <a:solidFill>
                <a:srgbClr val="FF0000"/>
              </a:solidFill>
            </c:spPr>
          </c:dPt>
          <c:dPt>
            <c:idx val="6"/>
            <c:spPr>
              <a:solidFill>
                <a:srgbClr val="FF0000"/>
              </a:solidFill>
            </c:spPr>
          </c:dPt>
          <c:dPt>
            <c:idx val="7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1.5336460200074386E-2"/>
                  <c:y val="0"/>
                </c:manualLayout>
              </c:layout>
              <c:showVal val="1"/>
            </c:dLbl>
            <c:dLbl>
              <c:idx val="1"/>
              <c:layout>
                <c:manualLayout>
                  <c:x val="-1.20759529134444E-7"/>
                  <c:y val="-2.7486123475458004E-2"/>
                </c:manualLayout>
              </c:layout>
              <c:showVal val="1"/>
            </c:dLbl>
            <c:dLbl>
              <c:idx val="2"/>
              <c:layout>
                <c:manualLayout>
                  <c:x val="7.6682301000371962E-3"/>
                  <c:y val="-1.1452551448107508E-2"/>
                </c:manualLayout>
              </c:layout>
              <c:showVal val="1"/>
            </c:dLbl>
            <c:dLbl>
              <c:idx val="3"/>
              <c:layout>
                <c:manualLayout>
                  <c:x val="1.2269168160059508E-2"/>
                  <c:y val="-4.5810205792429989E-3"/>
                </c:manualLayout>
              </c:layout>
              <c:showVal val="1"/>
            </c:dLbl>
            <c:dLbl>
              <c:idx val="4"/>
              <c:layout>
                <c:manualLayout>
                  <c:x val="1.3802814180066953E-2"/>
                  <c:y val="-2.0614592606593495E-2"/>
                </c:manualLayout>
              </c:layout>
              <c:showVal val="1"/>
            </c:dLbl>
            <c:dLbl>
              <c:idx val="5"/>
              <c:layout>
                <c:manualLayout>
                  <c:x val="1.2269168160059508E-2"/>
                  <c:y val="-2.0614592606593495E-2"/>
                </c:manualLayout>
              </c:layout>
              <c:showVal val="1"/>
            </c:dLbl>
            <c:dLbl>
              <c:idx val="6"/>
              <c:layout>
                <c:manualLayout>
                  <c:x val="4.6009380600223167E-3"/>
                  <c:y val="-2.0614592606593495E-2"/>
                </c:manualLayout>
              </c:layout>
              <c:showVal val="1"/>
            </c:dLbl>
            <c:txPr>
              <a:bodyPr/>
              <a:lstStyle/>
              <a:p>
                <a:pPr>
                  <a:defRPr sz="28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'люблю предмет'!$C$26:$C$32</c:f>
              <c:strCache>
                <c:ptCount val="7"/>
                <c:pt idx="0">
                  <c:v>математика</c:v>
                </c:pt>
                <c:pt idx="1">
                  <c:v>физкультура</c:v>
                </c:pt>
                <c:pt idx="2">
                  <c:v>рус.язык</c:v>
                </c:pt>
                <c:pt idx="3">
                  <c:v>рус.язык</c:v>
                </c:pt>
                <c:pt idx="4">
                  <c:v>математика</c:v>
                </c:pt>
                <c:pt idx="5">
                  <c:v>Крымоведение</c:v>
                </c:pt>
                <c:pt idx="6">
                  <c:v>технология</c:v>
                </c:pt>
              </c:strCache>
            </c:strRef>
          </c:cat>
          <c:val>
            <c:numRef>
              <c:f>'люблю предмет'!$D$26:$D$32</c:f>
              <c:numCache>
                <c:formatCode>General</c:formatCode>
                <c:ptCount val="7"/>
                <c:pt idx="0">
                  <c:v>15</c:v>
                </c:pt>
                <c:pt idx="1">
                  <c:v>14</c:v>
                </c:pt>
                <c:pt idx="2">
                  <c:v>9</c:v>
                </c:pt>
                <c:pt idx="3">
                  <c:v>5</c:v>
                </c:pt>
                <c:pt idx="4">
                  <c:v>4</c:v>
                </c:pt>
                <c:pt idx="5">
                  <c:v>4</c:v>
                </c:pt>
                <c:pt idx="6">
                  <c:v>4</c:v>
                </c:pt>
              </c:numCache>
            </c:numRef>
          </c:val>
        </c:ser>
        <c:shape val="cylinder"/>
        <c:axId val="40296448"/>
        <c:axId val="40297984"/>
        <c:axId val="0"/>
      </c:bar3DChart>
      <c:catAx>
        <c:axId val="40296448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 b="1">
                <a:solidFill>
                  <a:schemeClr val="bg1"/>
                </a:solidFill>
              </a:defRPr>
            </a:pPr>
            <a:endParaRPr lang="ru-RU"/>
          </a:p>
        </c:txPr>
        <c:crossAx val="40297984"/>
        <c:crosses val="autoZero"/>
        <c:auto val="1"/>
        <c:lblAlgn val="ctr"/>
        <c:lblOffset val="100"/>
      </c:catAx>
      <c:valAx>
        <c:axId val="40297984"/>
        <c:scaling>
          <c:orientation val="minMax"/>
        </c:scaling>
        <c:axPos val="l"/>
        <c:majorGridlines/>
        <c:numFmt formatCode="General" sourceLinked="1"/>
        <c:tickLblPos val="nextTo"/>
        <c:crossAx val="40296448"/>
        <c:crosses val="autoZero"/>
        <c:crossBetween val="between"/>
      </c:valAx>
    </c:plotArea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B050"/>
            </a:solidFill>
          </c:spPr>
          <c:cat>
            <c:strRef>
              <c:f>'люблю предмет'!$A$25:$A$29</c:f>
              <c:strCache>
                <c:ptCount val="5"/>
                <c:pt idx="0">
                  <c:v>Данный предмет интересен</c:v>
                </c:pt>
                <c:pt idx="1">
                  <c:v>Нравится, как преподает учитель</c:v>
                </c:pt>
                <c:pt idx="2">
                  <c:v>Предмет нужно знать всем</c:v>
                </c:pt>
                <c:pt idx="3">
                  <c:v>Предмет занимательный</c:v>
                </c:pt>
                <c:pt idx="4">
                  <c:v>Просто интересно</c:v>
                </c:pt>
              </c:strCache>
            </c:strRef>
          </c:cat>
          <c:val>
            <c:numRef>
              <c:f>'люблю предмет'!$B$25:$B$29</c:f>
              <c:numCache>
                <c:formatCode>General</c:formatCode>
                <c:ptCount val="5"/>
                <c:pt idx="0">
                  <c:v>16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10</c:v>
                </c:pt>
              </c:numCache>
            </c:numRef>
          </c:val>
        </c:ser>
        <c:shape val="box"/>
        <c:axId val="40224256"/>
        <c:axId val="40225792"/>
        <c:axId val="0"/>
      </c:bar3DChart>
      <c:catAx>
        <c:axId val="40224256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 b="1">
                <a:solidFill>
                  <a:schemeClr val="bg1"/>
                </a:solidFill>
              </a:defRPr>
            </a:pPr>
            <a:endParaRPr lang="ru-RU"/>
          </a:p>
        </c:txPr>
        <c:crossAx val="40225792"/>
        <c:crosses val="autoZero"/>
        <c:auto val="1"/>
        <c:lblAlgn val="ctr"/>
        <c:lblOffset val="100"/>
      </c:catAx>
      <c:valAx>
        <c:axId val="4022579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 b="1">
                <a:solidFill>
                  <a:schemeClr val="bg1"/>
                </a:solidFill>
              </a:defRPr>
            </a:pPr>
            <a:endParaRPr lang="ru-RU"/>
          </a:p>
        </c:txPr>
        <c:crossAx val="40224256"/>
        <c:crosses val="autoZero"/>
        <c:crossBetween val="between"/>
      </c:valAx>
    </c:plotArea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81D3C-F0DD-4D8E-8EEA-356DD3D39312}" type="datetimeFigureOut">
              <a:rPr lang="ru-RU" smtClean="0"/>
              <a:pPr/>
              <a:t>14.06.2017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5668A74-1A5A-4C91-98EA-3CCCF193B2D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81D3C-F0DD-4D8E-8EEA-356DD3D39312}" type="datetimeFigureOut">
              <a:rPr lang="ru-RU" smtClean="0"/>
              <a:pPr/>
              <a:t>14.06.2017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68A74-1A5A-4C91-98EA-3CCCF193B2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81D3C-F0DD-4D8E-8EEA-356DD3D39312}" type="datetimeFigureOut">
              <a:rPr lang="ru-RU" smtClean="0"/>
              <a:pPr/>
              <a:t>14.06.2017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68A74-1A5A-4C91-98EA-3CCCF193B2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5D81D3C-F0DD-4D8E-8EEA-356DD3D39312}" type="datetimeFigureOut">
              <a:rPr lang="ru-RU" smtClean="0"/>
              <a:pPr/>
              <a:t>14.06.2017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5668A74-1A5A-4C91-98EA-3CCCF193B2D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81D3C-F0DD-4D8E-8EEA-356DD3D39312}" type="datetimeFigureOut">
              <a:rPr lang="ru-RU" smtClean="0"/>
              <a:pPr/>
              <a:t>14.06.2017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68A74-1A5A-4C91-98EA-3CCCF193B2D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81D3C-F0DD-4D8E-8EEA-356DD3D39312}" type="datetimeFigureOut">
              <a:rPr lang="ru-RU" smtClean="0"/>
              <a:pPr/>
              <a:t>14.06.2017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68A74-1A5A-4C91-98EA-3CCCF193B2D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68A74-1A5A-4C91-98EA-3CCCF193B2D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81D3C-F0DD-4D8E-8EEA-356DD3D39312}" type="datetimeFigureOut">
              <a:rPr lang="ru-RU" smtClean="0"/>
              <a:pPr/>
              <a:t>14.06.2017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81D3C-F0DD-4D8E-8EEA-356DD3D39312}" type="datetimeFigureOut">
              <a:rPr lang="ru-RU" smtClean="0"/>
              <a:pPr/>
              <a:t>14.06.2017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68A74-1A5A-4C91-98EA-3CCCF193B2D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81D3C-F0DD-4D8E-8EEA-356DD3D39312}" type="datetimeFigureOut">
              <a:rPr lang="ru-RU" smtClean="0"/>
              <a:pPr/>
              <a:t>14.06.2017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68A74-1A5A-4C91-98EA-3CCCF193B2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5D81D3C-F0DD-4D8E-8EEA-356DD3D39312}" type="datetimeFigureOut">
              <a:rPr lang="ru-RU" smtClean="0"/>
              <a:pPr/>
              <a:t>14.06.2017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5668A74-1A5A-4C91-98EA-3CCCF193B2D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81D3C-F0DD-4D8E-8EEA-356DD3D39312}" type="datetimeFigureOut">
              <a:rPr lang="ru-RU" smtClean="0"/>
              <a:pPr/>
              <a:t>14.06.2017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5668A74-1A5A-4C91-98EA-3CCCF193B2D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5D81D3C-F0DD-4D8E-8EEA-356DD3D39312}" type="datetimeFigureOut">
              <a:rPr lang="ru-RU" smtClean="0"/>
              <a:pPr/>
              <a:t>14.06.2017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5668A74-1A5A-4C91-98EA-3CCCF193B2D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476672"/>
            <a:ext cx="8305800" cy="1143000"/>
          </a:xfrm>
        </p:spPr>
        <p:txBody>
          <a:bodyPr>
            <a:normAutofit fontScale="92500" lnSpcReduction="20000"/>
          </a:bodyPr>
          <a:lstStyle/>
          <a:p>
            <a:pPr lvl="0" algn="ctr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ru-RU" sz="4000" b="1" i="1" dirty="0">
                <a:solidFill>
                  <a:schemeClr val="tx2">
                    <a:lumMod val="50000"/>
                  </a:schemeClr>
                </a:solidFill>
                <a:latin typeface="Candara"/>
              </a:rPr>
              <a:t>МБОУ «Школа-гимназия №</a:t>
            </a:r>
            <a:r>
              <a:rPr lang="ru-RU" sz="4800" b="1" i="1" dirty="0">
                <a:solidFill>
                  <a:schemeClr val="tx2">
                    <a:lumMod val="50000"/>
                  </a:schemeClr>
                </a:solidFill>
                <a:latin typeface="Candara"/>
              </a:rPr>
              <a:t>1</a:t>
            </a:r>
            <a:r>
              <a:rPr lang="ru-RU" sz="4000" b="1" i="1" dirty="0">
                <a:solidFill>
                  <a:schemeClr val="tx2">
                    <a:lumMod val="50000"/>
                  </a:schemeClr>
                </a:solidFill>
                <a:latin typeface="Candara"/>
              </a:rPr>
              <a:t>» Судакского городского </a:t>
            </a:r>
            <a:r>
              <a:rPr lang="ru-RU" sz="4000" b="1" i="1" dirty="0" smtClean="0">
                <a:solidFill>
                  <a:schemeClr val="tx2">
                    <a:lumMod val="50000"/>
                  </a:schemeClr>
                </a:solidFill>
                <a:latin typeface="Candara"/>
              </a:rPr>
              <a:t>округа</a:t>
            </a:r>
            <a:endParaRPr lang="ru-RU" sz="4000" b="1" i="1" dirty="0">
              <a:solidFill>
                <a:schemeClr val="tx2">
                  <a:lumMod val="50000"/>
                </a:schemeClr>
              </a:solidFill>
              <a:latin typeface="Candara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ctrTitle"/>
          </p:nvPr>
        </p:nvSpPr>
        <p:spPr>
          <a:xfrm>
            <a:off x="467544" y="2023864"/>
            <a:ext cx="8305800" cy="1981200"/>
          </a:xfrm>
          <a:prstGeom prst="rect">
            <a:avLst/>
          </a:prstGeom>
          <a:ln w="6350" cap="rnd">
            <a:noFill/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marL="18288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6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itchFamily="34" charset="0"/>
                <a:cs typeface="Arial" pitchFamily="34" charset="0"/>
              </a:rPr>
              <a:t>АДАПТАЦИЯ</a:t>
            </a:r>
            <a:br>
              <a:rPr kumimoji="0" lang="ru-RU" sz="66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itchFamily="34" charset="0"/>
                <a:cs typeface="Arial" pitchFamily="34" charset="0"/>
              </a:rPr>
            </a:br>
            <a:r>
              <a:rPr kumimoji="0" lang="ru-RU" sz="66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itchFamily="34" charset="0"/>
                <a:cs typeface="Arial" pitchFamily="34" charset="0"/>
              </a:rPr>
              <a:t>5 классов</a:t>
            </a:r>
            <a:endParaRPr kumimoji="0" lang="ru-RU" sz="6600" b="0" i="0" u="none" strike="noStrike" kern="0" cap="none" spc="0" normalizeH="0" baseline="0" noProof="0" dirty="0">
              <a:ln>
                <a:noFill/>
              </a:ln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1691680" y="4149080"/>
            <a:ext cx="5637010" cy="882119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Georgia" pitchFamily="18" charset="0"/>
              <a:buNone/>
              <a:tabLst/>
              <a:defRPr/>
            </a:pPr>
            <a:r>
              <a:rPr kumimoji="0" lang="ru-RU" sz="4000" b="1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Segoe Print" pitchFamily="2" charset="0"/>
              </a:rPr>
              <a:t>РЕЗУЛЬТАТЫ ДИАГНОСТИКИ</a:t>
            </a:r>
            <a:endParaRPr kumimoji="0" lang="ru-RU" sz="4000" b="1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Segoe Print" pitchFamily="2" charset="0"/>
            </a:endParaRPr>
          </a:p>
        </p:txBody>
      </p:sp>
      <p:sp>
        <p:nvSpPr>
          <p:cNvPr id="7" name="Подзаголовок 2"/>
          <p:cNvSpPr txBox="1">
            <a:spLocks/>
          </p:cNvSpPr>
          <p:nvPr/>
        </p:nvSpPr>
        <p:spPr>
          <a:xfrm>
            <a:off x="1691680" y="5445224"/>
            <a:ext cx="5637010" cy="8821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ru-RU" sz="4000" b="1" i="1" dirty="0" smtClean="0">
                <a:solidFill>
                  <a:schemeClr val="tx2">
                    <a:lumMod val="50000"/>
                  </a:schemeClr>
                </a:solidFill>
                <a:latin typeface="Candara"/>
              </a:rPr>
              <a:t>2016/2017 уч. год</a:t>
            </a:r>
            <a:endParaRPr lang="ru-RU" sz="4000" b="1" i="1" dirty="0">
              <a:solidFill>
                <a:schemeClr val="tx2">
                  <a:lumMod val="50000"/>
                </a:schemeClr>
              </a:solidFill>
              <a:latin typeface="Candara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81488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 txBox="1">
            <a:spLocks/>
          </p:cNvSpPr>
          <p:nvPr/>
        </p:nvSpPr>
        <p:spPr>
          <a:xfrm>
            <a:off x="683568" y="332656"/>
            <a:ext cx="7848872" cy="88211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Georgia" pitchFamily="18" charset="0"/>
              <a:buNone/>
              <a:tabLst/>
              <a:defRPr/>
            </a:pPr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ОТНОШЕНИЕ К ПРЕДМЕТАМ</a:t>
            </a:r>
            <a:endParaRPr kumimoji="0" lang="ru-RU" sz="4000" b="1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Segoe Print" pitchFamily="2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812360" y="1052736"/>
            <a:ext cx="923626" cy="92336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5400" b="1" cap="none" spc="0" dirty="0" smtClean="0">
                <a:ln/>
                <a:solidFill>
                  <a:schemeClr val="accent3"/>
                </a:solidFill>
                <a:effectLst/>
              </a:rPr>
              <a:t>5В</a:t>
            </a: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539552" y="1196752"/>
          <a:ext cx="8136904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292636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 txBox="1">
            <a:spLocks/>
          </p:cNvSpPr>
          <p:nvPr/>
        </p:nvSpPr>
        <p:spPr>
          <a:xfrm>
            <a:off x="683568" y="332656"/>
            <a:ext cx="7848872" cy="88211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Georgia" pitchFamily="18" charset="0"/>
              <a:buNone/>
              <a:tabLst/>
              <a:defRPr/>
            </a:pPr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ОТНОШЕНИЕ К ПРЕДМЕТАМ</a:t>
            </a:r>
            <a:endParaRPr kumimoji="0" lang="ru-RU" sz="4000" b="1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Segoe Print" pitchFamily="2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812360" y="1052736"/>
            <a:ext cx="923626" cy="92336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5400" b="1" cap="none" spc="0" dirty="0" smtClean="0">
                <a:ln/>
                <a:solidFill>
                  <a:schemeClr val="accent3"/>
                </a:solidFill>
                <a:effectLst/>
              </a:rPr>
              <a:t>5В</a:t>
            </a: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251520" y="980728"/>
          <a:ext cx="5400600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Диаграмма 6"/>
          <p:cNvGraphicFramePr/>
          <p:nvPr/>
        </p:nvGraphicFramePr>
        <p:xfrm>
          <a:off x="4211960" y="3933056"/>
          <a:ext cx="493204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292636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634333590"/>
              </p:ext>
            </p:extLst>
          </p:nvPr>
        </p:nvGraphicFramePr>
        <p:xfrm>
          <a:off x="539552" y="1556792"/>
          <a:ext cx="8280920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одзаголовок 2"/>
          <p:cNvSpPr txBox="1">
            <a:spLocks/>
          </p:cNvSpPr>
          <p:nvPr/>
        </p:nvSpPr>
        <p:spPr>
          <a:xfrm>
            <a:off x="683568" y="332656"/>
            <a:ext cx="7848872" cy="13681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Внимание</a:t>
            </a:r>
            <a:r>
              <a:rPr lang="ru-RU" sz="40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, грамотность, </a:t>
            </a:r>
            <a:endParaRPr lang="ru-RU" sz="4000" b="1" dirty="0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Print" pitchFamily="2" charset="0"/>
            </a:endParaRPr>
          </a:p>
          <a:p>
            <a:pPr lvl="0" algn="ctr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логика</a:t>
            </a:r>
            <a:r>
              <a:rPr lang="ru-RU" sz="40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, </a:t>
            </a:r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восприятие</a:t>
            </a:r>
            <a:endParaRPr kumimoji="0" lang="ru-RU" sz="4000" b="1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Segoe Print" pitchFamily="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79274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 txBox="1">
            <a:spLocks/>
          </p:cNvSpPr>
          <p:nvPr/>
        </p:nvSpPr>
        <p:spPr>
          <a:xfrm>
            <a:off x="683568" y="332656"/>
            <a:ext cx="7848872" cy="8821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Обобщение</a:t>
            </a:r>
            <a:r>
              <a:rPr lang="ru-RU" sz="40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, выделение существенных признаков</a:t>
            </a:r>
            <a:endParaRPr kumimoji="0" lang="ru-RU" sz="4000" b="1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Segoe Print" pitchFamily="2" charset="0"/>
            </a:endParaRP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612022723"/>
              </p:ext>
            </p:extLst>
          </p:nvPr>
        </p:nvGraphicFramePr>
        <p:xfrm>
          <a:off x="539552" y="1484784"/>
          <a:ext cx="8208912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25802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318948627"/>
              </p:ext>
            </p:extLst>
          </p:nvPr>
        </p:nvGraphicFramePr>
        <p:xfrm>
          <a:off x="467544" y="1052736"/>
          <a:ext cx="8208912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одзаголовок 2"/>
          <p:cNvSpPr txBox="1">
            <a:spLocks/>
          </p:cNvSpPr>
          <p:nvPr/>
        </p:nvSpPr>
        <p:spPr>
          <a:xfrm>
            <a:off x="683568" y="332656"/>
            <a:ext cx="7848872" cy="8821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Гибкость мышления</a:t>
            </a:r>
            <a:endParaRPr kumimoji="0" lang="ru-RU" sz="4000" b="1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Segoe Print" pitchFamily="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47528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 txBox="1">
            <a:spLocks/>
          </p:cNvSpPr>
          <p:nvPr/>
        </p:nvSpPr>
        <p:spPr>
          <a:xfrm>
            <a:off x="683568" y="332656"/>
            <a:ext cx="7848872" cy="8821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Внимание, мышление</a:t>
            </a:r>
            <a:endParaRPr kumimoji="0" lang="ru-RU" sz="4000" b="1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Segoe Print" pitchFamily="2" charset="0"/>
            </a:endParaRP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449571185"/>
              </p:ext>
            </p:extLst>
          </p:nvPr>
        </p:nvGraphicFramePr>
        <p:xfrm>
          <a:off x="467544" y="1052737"/>
          <a:ext cx="8280920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3370911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 txBox="1">
            <a:spLocks/>
          </p:cNvSpPr>
          <p:nvPr/>
        </p:nvSpPr>
        <p:spPr>
          <a:xfrm>
            <a:off x="683568" y="332656"/>
            <a:ext cx="7848872" cy="8821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ru-RU" sz="4000" b="1" noProof="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Выводы:</a:t>
            </a:r>
            <a:endParaRPr kumimoji="0" lang="ru-RU" sz="4000" b="1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Segoe Print" pitchFamily="2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251520" y="1772816"/>
            <a:ext cx="8640960" cy="3240360"/>
          </a:xfrm>
        </p:spPr>
        <p:txBody>
          <a:bodyPr/>
          <a:lstStyle/>
          <a:p>
            <a:pPr marL="514350" indent="-514350" algn="just">
              <a:buFont typeface="+mj-lt"/>
              <a:buAutoNum type="arabicPeriod"/>
            </a:pPr>
            <a:r>
              <a:rPr lang="ru-RU" sz="1800" dirty="0" smtClean="0"/>
              <a:t>Мотивация</a:t>
            </a:r>
            <a:r>
              <a:rPr lang="en-US" sz="1800" dirty="0" smtClean="0"/>
              <a:t> </a:t>
            </a:r>
            <a:r>
              <a:rPr lang="ru-RU" sz="1800" dirty="0" smtClean="0"/>
              <a:t>пятиклассников в целом существенно не изменилась, кроме 5В класса, где наблюдается падение мотивации к концу года по сравнению с первым полугодием.</a:t>
            </a:r>
            <a:endParaRPr lang="ru-RU" sz="1800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ru-RU" sz="1800" dirty="0" smtClean="0"/>
              <a:t>Обучающие единодушны в л</a:t>
            </a:r>
            <a:r>
              <a:rPr lang="ru-RU" sz="1800" dirty="0" smtClean="0"/>
              <a:t>юбимых предметах. Это математика 54% опрошенных, физкультура  42%, история 21% и русский язык 11%.</a:t>
            </a:r>
            <a:endParaRPr lang="ru-RU" sz="1800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ru-RU" sz="1800" dirty="0" smtClean="0"/>
              <a:t>Нелюбимые </a:t>
            </a:r>
            <a:r>
              <a:rPr lang="ru-RU" sz="1800" dirty="0" smtClean="0"/>
              <a:t>предметы в 5-х классах: английский язык 20%, технология 10%</a:t>
            </a:r>
            <a:endParaRPr lang="ru-RU" sz="1800" dirty="0" smtClean="0"/>
          </a:p>
          <a:p>
            <a:pPr marL="514350" indent="-514350">
              <a:buFont typeface="+mj-lt"/>
              <a:buAutoNum type="arabicPeriod"/>
            </a:pPr>
            <a:r>
              <a:rPr lang="ru-RU" sz="1800" dirty="0" smtClean="0"/>
              <a:t>Динамика развития УУД показывает, что на фоне роста некоторых показателей, тем не менее наблюдается снижение других показателей, что скорее всего связано со снижением мотивации и утомляемостью, естественной в конце года.</a:t>
            </a:r>
          </a:p>
          <a:p>
            <a:pPr marL="514350" indent="-514350">
              <a:buFont typeface="+mj-lt"/>
              <a:buAutoNum type="arabicPeriod"/>
            </a:pPr>
            <a:endParaRPr lang="ru-RU" sz="1800" dirty="0"/>
          </a:p>
        </p:txBody>
      </p:sp>
    </p:spTree>
    <p:extLst>
      <p:ext uri="{BB962C8B-B14F-4D97-AF65-F5344CB8AC3E}">
        <p14:creationId xmlns="" xmlns:p14="http://schemas.microsoft.com/office/powerpoint/2010/main" val="3370911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 txBox="1">
            <a:spLocks/>
          </p:cNvSpPr>
          <p:nvPr/>
        </p:nvSpPr>
        <p:spPr>
          <a:xfrm>
            <a:off x="683568" y="332657"/>
            <a:ext cx="7848872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Georgia" pitchFamily="18" charset="0"/>
              <a:buNone/>
              <a:tabLst/>
              <a:defRPr/>
            </a:pPr>
            <a:r>
              <a:rPr kumimoji="0" lang="ru-RU" sz="4000" b="1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Segoe Print" pitchFamily="2" charset="0"/>
              </a:rPr>
              <a:t>ШКОЛЬНАЯ МОТИВАЦИЯ</a:t>
            </a:r>
            <a:endParaRPr kumimoji="0" lang="ru-RU" sz="4000" b="1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Segoe Print" pitchFamily="2" charset="0"/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323528" y="764704"/>
          <a:ext cx="8496944" cy="576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3911010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 txBox="1">
            <a:spLocks/>
          </p:cNvSpPr>
          <p:nvPr/>
        </p:nvSpPr>
        <p:spPr>
          <a:xfrm>
            <a:off x="683568" y="332657"/>
            <a:ext cx="7848872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Georgia" pitchFamily="18" charset="0"/>
              <a:buNone/>
              <a:tabLst/>
              <a:defRPr/>
            </a:pPr>
            <a:r>
              <a:rPr kumimoji="0" lang="ru-RU" sz="4000" b="1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Segoe Print" pitchFamily="2" charset="0"/>
              </a:rPr>
              <a:t>ШКОЛЬНАЯ МОТИВАЦИЯ</a:t>
            </a:r>
            <a:endParaRPr kumimoji="0" lang="ru-RU" sz="4000" b="1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Segoe Print" pitchFamily="2" charset="0"/>
            </a:endParaRP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323528" y="980728"/>
          <a:ext cx="8424936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3911010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 txBox="1">
            <a:spLocks/>
          </p:cNvSpPr>
          <p:nvPr/>
        </p:nvSpPr>
        <p:spPr>
          <a:xfrm>
            <a:off x="683568" y="332657"/>
            <a:ext cx="7848872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Georgia" pitchFamily="18" charset="0"/>
              <a:buNone/>
              <a:tabLst/>
              <a:defRPr/>
            </a:pPr>
            <a:r>
              <a:rPr kumimoji="0" lang="ru-RU" sz="4000" b="1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Segoe Print" pitchFamily="2" charset="0"/>
              </a:rPr>
              <a:t>ШКОЛЬНАЯ МОТИВАЦИЯ</a:t>
            </a:r>
            <a:endParaRPr kumimoji="0" lang="ru-RU" sz="4000" b="1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Segoe Print" pitchFamily="2" charset="0"/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323528" y="980728"/>
          <a:ext cx="8424936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3911010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 txBox="1">
            <a:spLocks/>
          </p:cNvSpPr>
          <p:nvPr/>
        </p:nvSpPr>
        <p:spPr>
          <a:xfrm>
            <a:off x="683568" y="332657"/>
            <a:ext cx="7848872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Georgia" pitchFamily="18" charset="0"/>
              <a:buNone/>
              <a:tabLst/>
              <a:defRPr/>
            </a:pPr>
            <a:r>
              <a:rPr kumimoji="0" lang="ru-RU" sz="4000" b="1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Segoe Print" pitchFamily="2" charset="0"/>
              </a:rPr>
              <a:t>ШКОЛЬНАЯ МОТИВАЦИЯ</a:t>
            </a:r>
            <a:endParaRPr kumimoji="0" lang="ru-RU" sz="4000" b="1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Segoe Print" pitchFamily="2" charset="0"/>
            </a:endParaRP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-252536" y="908720"/>
          <a:ext cx="9145016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3911010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 txBox="1">
            <a:spLocks/>
          </p:cNvSpPr>
          <p:nvPr/>
        </p:nvSpPr>
        <p:spPr>
          <a:xfrm>
            <a:off x="683568" y="332656"/>
            <a:ext cx="7848872" cy="88211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Georgia" pitchFamily="18" charset="0"/>
              <a:buNone/>
              <a:tabLst/>
              <a:defRPr/>
            </a:pPr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ОТНОШЕНИЕ К ПРЕДМЕТАМ</a:t>
            </a:r>
            <a:endParaRPr kumimoji="0" lang="ru-RU" sz="4000" b="1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Segoe Print" pitchFamily="2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668344" y="908720"/>
            <a:ext cx="1071825" cy="94730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5400" b="1" cap="none" spc="0" dirty="0" smtClean="0">
                <a:ln/>
                <a:solidFill>
                  <a:schemeClr val="accent3"/>
                </a:solidFill>
                <a:effectLst/>
              </a:rPr>
              <a:t>5А</a:t>
            </a: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323528" y="1052736"/>
          <a:ext cx="8496944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24695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 txBox="1">
            <a:spLocks/>
          </p:cNvSpPr>
          <p:nvPr/>
        </p:nvSpPr>
        <p:spPr>
          <a:xfrm>
            <a:off x="683568" y="332656"/>
            <a:ext cx="7848872" cy="88211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Georgia" pitchFamily="18" charset="0"/>
              <a:buNone/>
              <a:tabLst/>
              <a:defRPr/>
            </a:pPr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ОТНОШЕНИЕ К ПРЕДМЕТАМ</a:t>
            </a:r>
            <a:endParaRPr kumimoji="0" lang="ru-RU" sz="4000" b="1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Segoe Print" pitchFamily="2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668344" y="908720"/>
            <a:ext cx="1071825" cy="94730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5400" b="1" cap="none" spc="0" dirty="0" smtClean="0">
                <a:ln/>
                <a:solidFill>
                  <a:schemeClr val="accent3"/>
                </a:solidFill>
                <a:effectLst/>
              </a:rPr>
              <a:t>5А</a:t>
            </a:r>
          </a:p>
        </p:txBody>
      </p:sp>
      <p:graphicFrame>
        <p:nvGraphicFramePr>
          <p:cNvPr id="7" name="Диаграмма 6"/>
          <p:cNvGraphicFramePr/>
          <p:nvPr/>
        </p:nvGraphicFramePr>
        <p:xfrm>
          <a:off x="179512" y="980728"/>
          <a:ext cx="4572000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Диаграмма 7"/>
          <p:cNvGraphicFramePr/>
          <p:nvPr/>
        </p:nvGraphicFramePr>
        <p:xfrm>
          <a:off x="4499992" y="1988840"/>
          <a:ext cx="4355976" cy="45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24695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 txBox="1">
            <a:spLocks/>
          </p:cNvSpPr>
          <p:nvPr/>
        </p:nvSpPr>
        <p:spPr>
          <a:xfrm>
            <a:off x="683568" y="332656"/>
            <a:ext cx="7848872" cy="88211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Georgia" pitchFamily="18" charset="0"/>
              <a:buNone/>
              <a:tabLst/>
              <a:defRPr/>
            </a:pPr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ОТНОШЕНИЕ К ПРЕДМЕТАМ</a:t>
            </a:r>
            <a:endParaRPr kumimoji="0" lang="ru-RU" sz="4000" b="1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Segoe Print" pitchFamily="2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740352" y="980728"/>
            <a:ext cx="960836" cy="9865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5400" b="1" cap="none" spc="0" dirty="0" smtClean="0">
                <a:ln/>
                <a:solidFill>
                  <a:schemeClr val="accent3"/>
                </a:solidFill>
                <a:effectLst/>
              </a:rPr>
              <a:t>5Б</a:t>
            </a:r>
          </a:p>
        </p:txBody>
      </p:sp>
      <p:graphicFrame>
        <p:nvGraphicFramePr>
          <p:cNvPr id="7" name="Диаграмма 6"/>
          <p:cNvGraphicFramePr/>
          <p:nvPr/>
        </p:nvGraphicFramePr>
        <p:xfrm>
          <a:off x="251520" y="980728"/>
          <a:ext cx="8640960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1112230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 txBox="1">
            <a:spLocks/>
          </p:cNvSpPr>
          <p:nvPr/>
        </p:nvSpPr>
        <p:spPr>
          <a:xfrm>
            <a:off x="683568" y="332656"/>
            <a:ext cx="7848872" cy="88211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Georgia" pitchFamily="18" charset="0"/>
              <a:buNone/>
              <a:tabLst/>
              <a:defRPr/>
            </a:pPr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ОТНОШЕНИЕ К ПРЕДМЕТАМ</a:t>
            </a:r>
            <a:endParaRPr kumimoji="0" lang="ru-RU" sz="4000" b="1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Segoe Print" pitchFamily="2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740352" y="980728"/>
            <a:ext cx="960836" cy="9865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5400" b="1" cap="none" spc="0" dirty="0" smtClean="0">
                <a:ln/>
                <a:solidFill>
                  <a:schemeClr val="accent3"/>
                </a:solidFill>
                <a:effectLst/>
              </a:rPr>
              <a:t>5Б</a:t>
            </a: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0" y="908720"/>
          <a:ext cx="5580112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Диаграмма 7"/>
          <p:cNvGraphicFramePr/>
          <p:nvPr/>
        </p:nvGraphicFramePr>
        <p:xfrm>
          <a:off x="4211960" y="3284984"/>
          <a:ext cx="5112568" cy="35730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1112230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596</TotalTime>
  <Words>236</Words>
  <Application>Microsoft Office PowerPoint</Application>
  <PresentationFormat>Экран (4:3)</PresentationFormat>
  <Paragraphs>80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Бумажная</vt:lpstr>
      <vt:lpstr>АДАПТАЦИЯ 5 классов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АДАПТАЦИЯ 5 классов</dc:title>
  <dc:creator>Алена</dc:creator>
  <cp:lastModifiedBy>Admin</cp:lastModifiedBy>
  <cp:revision>58</cp:revision>
  <dcterms:created xsi:type="dcterms:W3CDTF">2016-12-28T07:12:23Z</dcterms:created>
  <dcterms:modified xsi:type="dcterms:W3CDTF">2017-06-14T08:37:42Z</dcterms:modified>
</cp:coreProperties>
</file>